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handoutMasterIdLst>
    <p:handoutMasterId r:id="rId26"/>
  </p:handoutMasterIdLst>
  <p:sldIdLst>
    <p:sldId id="256" r:id="rId5"/>
    <p:sldId id="257" r:id="rId6"/>
    <p:sldId id="337" r:id="rId7"/>
    <p:sldId id="258" r:id="rId8"/>
    <p:sldId id="338" r:id="rId9"/>
    <p:sldId id="330" r:id="rId10"/>
    <p:sldId id="331" r:id="rId11"/>
    <p:sldId id="332" r:id="rId12"/>
    <p:sldId id="333" r:id="rId13"/>
    <p:sldId id="334" r:id="rId14"/>
    <p:sldId id="342" r:id="rId15"/>
    <p:sldId id="343" r:id="rId16"/>
    <p:sldId id="345" r:id="rId17"/>
    <p:sldId id="346" r:id="rId18"/>
    <p:sldId id="344" r:id="rId19"/>
    <p:sldId id="323" r:id="rId20"/>
    <p:sldId id="299" r:id="rId21"/>
    <p:sldId id="300" r:id="rId22"/>
    <p:sldId id="301" r:id="rId23"/>
    <p:sldId id="302"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11F466-8E04-4802-A6D9-B20F33E790B0}">
          <p14:sldIdLst>
            <p14:sldId id="256"/>
            <p14:sldId id="257"/>
            <p14:sldId id="337"/>
            <p14:sldId id="258"/>
            <p14:sldId id="338"/>
            <p14:sldId id="330"/>
            <p14:sldId id="331"/>
            <p14:sldId id="332"/>
            <p14:sldId id="333"/>
            <p14:sldId id="334"/>
            <p14:sldId id="342"/>
            <p14:sldId id="343"/>
            <p14:sldId id="345"/>
            <p14:sldId id="346"/>
            <p14:sldId id="344"/>
          </p14:sldIdLst>
        </p14:section>
        <p14:section name="Untitled Section" id="{A78A47AC-23A7-4D72-9BB6-8D07EB6D0801}">
          <p14:sldIdLst>
            <p14:sldId id="323"/>
            <p14:sldId id="299"/>
            <p14:sldId id="300"/>
            <p14:sldId id="301"/>
            <p14:sldId id="30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1734" y="-540"/>
      </p:cViewPr>
      <p:guideLst>
        <p:guide orient="horz" pos="2160"/>
        <p:guide pos="2880"/>
      </p:guideLst>
    </p:cSldViewPr>
  </p:slideViewPr>
  <p:notesTextViewPr>
    <p:cViewPr>
      <p:scale>
        <a:sx n="1" d="1"/>
        <a:sy n="1" d="1"/>
      </p:scale>
      <p:origin x="0" y="0"/>
    </p:cViewPr>
  </p:notesTextViewPr>
  <p:sorterViewPr>
    <p:cViewPr>
      <p:scale>
        <a:sx n="100" d="100"/>
        <a:sy n="100" d="100"/>
      </p:scale>
      <p:origin x="0" y="69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C2A1890-90AD-4510-BDC8-7DEDF9E218EB}" type="datetimeFigureOut">
              <a:rPr lang="en-GB" smtClean="0"/>
              <a:t>25/03/2015</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643B3CF-093C-4D2B-B6C7-B1FE975B2710}" type="slidenum">
              <a:rPr lang="en-GB" smtClean="0"/>
              <a:t>‹#›</a:t>
            </a:fld>
            <a:endParaRPr lang="en-GB"/>
          </a:p>
        </p:txBody>
      </p:sp>
    </p:spTree>
    <p:extLst>
      <p:ext uri="{BB962C8B-B14F-4D97-AF65-F5344CB8AC3E}">
        <p14:creationId xmlns:p14="http://schemas.microsoft.com/office/powerpoint/2010/main" val="1481331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35D4689-FF42-4B9D-864D-92BF669D59F9}" type="datetimeFigureOut">
              <a:rPr lang="en-GB" smtClean="0"/>
              <a:t>25/03/2015</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9D93F5-E704-4F31-B71D-1F9E3387B9F3}" type="slidenum">
              <a:rPr lang="en-GB" smtClean="0"/>
              <a:t>‹#›</a:t>
            </a:fld>
            <a:endParaRPr lang="en-GB"/>
          </a:p>
        </p:txBody>
      </p:sp>
    </p:spTree>
    <p:extLst>
      <p:ext uri="{BB962C8B-B14F-4D97-AF65-F5344CB8AC3E}">
        <p14:creationId xmlns:p14="http://schemas.microsoft.com/office/powerpoint/2010/main" val="3094178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there is no gain from the re-designation of conventional routes to PBN routes unless there is a benefit</a:t>
            </a:r>
            <a:r>
              <a:rPr lang="en-US" baseline="0" dirty="0" smtClean="0"/>
              <a:t> such as track shortening, as PBN aircraft can operate on conventional routes, and we simply do not have the volume of PBN route codes nor the ability in terms of workload to change every A, B, G or R route to L, M, N and P routes.</a:t>
            </a:r>
            <a:endParaRPr lang="en-US" dirty="0"/>
          </a:p>
        </p:txBody>
      </p:sp>
      <p:sp>
        <p:nvSpPr>
          <p:cNvPr id="4" name="Slide Number Placeholder 3"/>
          <p:cNvSpPr>
            <a:spLocks noGrp="1"/>
          </p:cNvSpPr>
          <p:nvPr>
            <p:ph type="sldNum" sz="quarter" idx="10"/>
          </p:nvPr>
        </p:nvSpPr>
        <p:spPr/>
        <p:txBody>
          <a:bodyPr/>
          <a:lstStyle/>
          <a:p>
            <a:fld id="{D69D93F5-E704-4F31-B71D-1F9E3387B9F3}" type="slidenum">
              <a:rPr lang="en-GB" smtClean="0"/>
              <a:t>7</a:t>
            </a:fld>
            <a:endParaRPr lang="en-GB"/>
          </a:p>
        </p:txBody>
      </p:sp>
    </p:spTree>
    <p:extLst>
      <p:ext uri="{BB962C8B-B14F-4D97-AF65-F5344CB8AC3E}">
        <p14:creationId xmlns:p14="http://schemas.microsoft.com/office/powerpoint/2010/main" val="331805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Paragraph 7.17 is</a:t>
            </a:r>
            <a:r>
              <a:rPr lang="en-US" baseline="0" dirty="0" smtClean="0"/>
              <a:t> largely a copy of the earlier PBN Plan expectation that was due to be completed by 2016, but was pushed back to align with Seamless Phase II (2018). In other words there should be no excuses in meeting this new timeline.</a:t>
            </a:r>
            <a:endParaRPr lang="en-US" dirty="0"/>
          </a:p>
        </p:txBody>
      </p:sp>
      <p:sp>
        <p:nvSpPr>
          <p:cNvPr id="4" name="Slide Number Placeholder 3"/>
          <p:cNvSpPr>
            <a:spLocks noGrp="1"/>
          </p:cNvSpPr>
          <p:nvPr>
            <p:ph type="sldNum" sz="quarter" idx="10"/>
          </p:nvPr>
        </p:nvSpPr>
        <p:spPr/>
        <p:txBody>
          <a:bodyPr/>
          <a:lstStyle/>
          <a:p>
            <a:fld id="{D69D93F5-E704-4F31-B71D-1F9E3387B9F3}" type="slidenum">
              <a:rPr lang="en-GB" smtClean="0"/>
              <a:t>9</a:t>
            </a:fld>
            <a:endParaRPr lang="en-GB"/>
          </a:p>
        </p:txBody>
      </p:sp>
    </p:spTree>
    <p:extLst>
      <p:ext uri="{BB962C8B-B14F-4D97-AF65-F5344CB8AC3E}">
        <p14:creationId xmlns:p14="http://schemas.microsoft.com/office/powerpoint/2010/main" val="3512292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Individual assessment does not equal non-</a:t>
            </a:r>
            <a:r>
              <a:rPr lang="en-US" dirty="0" err="1" smtClean="0"/>
              <a:t>harmonised</a:t>
            </a:r>
            <a:r>
              <a:rPr lang="en-US" dirty="0" smtClean="0"/>
              <a:t> planning, as the earlier slides mentioned the need for appropriate consultation with other affected ATC</a:t>
            </a:r>
            <a:r>
              <a:rPr lang="en-US" baseline="0" dirty="0" smtClean="0"/>
              <a:t> units and users.</a:t>
            </a:r>
            <a:endParaRPr lang="en-US" dirty="0"/>
          </a:p>
        </p:txBody>
      </p:sp>
      <p:sp>
        <p:nvSpPr>
          <p:cNvPr id="4" name="Slide Number Placeholder 3"/>
          <p:cNvSpPr>
            <a:spLocks noGrp="1"/>
          </p:cNvSpPr>
          <p:nvPr>
            <p:ph type="sldNum" sz="quarter" idx="10"/>
          </p:nvPr>
        </p:nvSpPr>
        <p:spPr/>
        <p:txBody>
          <a:bodyPr/>
          <a:lstStyle/>
          <a:p>
            <a:fld id="{D69D93F5-E704-4F31-B71D-1F9E3387B9F3}" type="slidenum">
              <a:rPr lang="en-GB" smtClean="0"/>
              <a:t>12</a:t>
            </a:fld>
            <a:endParaRPr lang="en-GB"/>
          </a:p>
        </p:txBody>
      </p:sp>
    </p:spTree>
    <p:extLst>
      <p:ext uri="{BB962C8B-B14F-4D97-AF65-F5344CB8AC3E}">
        <p14:creationId xmlns:p14="http://schemas.microsoft.com/office/powerpoint/2010/main" val="297718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safety case includes, </a:t>
            </a:r>
            <a:r>
              <a:rPr lang="en-US" sz="1200" i="1" kern="1200" dirty="0" smtClean="0">
                <a:solidFill>
                  <a:schemeClr val="tx1"/>
                </a:solidFill>
                <a:effectLst/>
                <a:latin typeface="+mn-lt"/>
                <a:ea typeface="+mn-ea"/>
                <a:cs typeface="+mn-cs"/>
              </a:rPr>
              <a:t>inter alia</a:t>
            </a:r>
            <a:r>
              <a:rPr lang="en-US" sz="1200" kern="1200" dirty="0" smtClean="0">
                <a:solidFill>
                  <a:schemeClr val="tx1"/>
                </a:solidFill>
                <a:effectLst/>
                <a:latin typeface="+mn-lt"/>
                <a:ea typeface="+mn-ea"/>
                <a:cs typeface="+mn-cs"/>
              </a:rPr>
              <a:t>, a human factors review and the integration of data into the ATC workstation.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dirty="0" smtClean="0"/>
              <a:t>Unfortunately, some ANSPs do not properly consult and end up trying to justify a proposal inconsistent with equipage or with no demonstrable benefit.</a:t>
            </a:r>
            <a:endParaRPr lang="en-US" dirty="0"/>
          </a:p>
        </p:txBody>
      </p:sp>
      <p:sp>
        <p:nvSpPr>
          <p:cNvPr id="4" name="Slide Number Placeholder 3"/>
          <p:cNvSpPr>
            <a:spLocks noGrp="1"/>
          </p:cNvSpPr>
          <p:nvPr>
            <p:ph type="sldNum" sz="quarter" idx="10"/>
          </p:nvPr>
        </p:nvSpPr>
        <p:spPr/>
        <p:txBody>
          <a:bodyPr/>
          <a:lstStyle/>
          <a:p>
            <a:fld id="{D69D93F5-E704-4F31-B71D-1F9E3387B9F3}" type="slidenum">
              <a:rPr lang="en-GB" smtClean="0"/>
              <a:t>13</a:t>
            </a:fld>
            <a:endParaRPr lang="en-GB"/>
          </a:p>
        </p:txBody>
      </p:sp>
    </p:spTree>
    <p:extLst>
      <p:ext uri="{BB962C8B-B14F-4D97-AF65-F5344CB8AC3E}">
        <p14:creationId xmlns:p14="http://schemas.microsoft.com/office/powerpoint/2010/main" val="2977186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Discuss</a:t>
            </a:r>
            <a:r>
              <a:rPr lang="en-US" baseline="0" dirty="0" smtClean="0"/>
              <a:t> the ROK application of RNAV2/RNAV 5 routes 8-12NM apart monitored by radar which easily meets the Target Level of Safety.</a:t>
            </a:r>
            <a:endParaRPr lang="en-US" dirty="0"/>
          </a:p>
        </p:txBody>
      </p:sp>
      <p:sp>
        <p:nvSpPr>
          <p:cNvPr id="4" name="Slide Number Placeholder 3"/>
          <p:cNvSpPr>
            <a:spLocks noGrp="1"/>
          </p:cNvSpPr>
          <p:nvPr>
            <p:ph type="sldNum" sz="quarter" idx="10"/>
          </p:nvPr>
        </p:nvSpPr>
        <p:spPr/>
        <p:txBody>
          <a:bodyPr/>
          <a:lstStyle/>
          <a:p>
            <a:fld id="{D69D93F5-E704-4F31-B71D-1F9E3387B9F3}" type="slidenum">
              <a:rPr lang="en-GB" smtClean="0"/>
              <a:t>14</a:t>
            </a:fld>
            <a:endParaRPr lang="en-GB"/>
          </a:p>
        </p:txBody>
      </p:sp>
    </p:spTree>
    <p:extLst>
      <p:ext uri="{BB962C8B-B14F-4D97-AF65-F5344CB8AC3E}">
        <p14:creationId xmlns:p14="http://schemas.microsoft.com/office/powerpoint/2010/main" val="2977186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Implementation of data</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link services without a competent CRA service and a robust program of post-implementation performance monitoring, means that the service does not comply with ICAO SARPS as defined in Annex 11.  In these cases the service may be recorded as an APANPIRG Deficiency.</a:t>
            </a:r>
            <a:endParaRPr lang="en-US" dirty="0"/>
          </a:p>
        </p:txBody>
      </p:sp>
      <p:sp>
        <p:nvSpPr>
          <p:cNvPr id="4" name="Slide Number Placeholder 3"/>
          <p:cNvSpPr>
            <a:spLocks noGrp="1"/>
          </p:cNvSpPr>
          <p:nvPr>
            <p:ph type="sldNum" sz="quarter" idx="10"/>
          </p:nvPr>
        </p:nvSpPr>
        <p:spPr/>
        <p:txBody>
          <a:bodyPr/>
          <a:lstStyle/>
          <a:p>
            <a:fld id="{D69D93F5-E704-4F31-B71D-1F9E3387B9F3}" type="slidenum">
              <a:rPr lang="en-GB" smtClean="0"/>
              <a:t>15</a:t>
            </a:fld>
            <a:endParaRPr lang="en-GB"/>
          </a:p>
        </p:txBody>
      </p:sp>
    </p:spTree>
    <p:extLst>
      <p:ext uri="{BB962C8B-B14F-4D97-AF65-F5344CB8AC3E}">
        <p14:creationId xmlns:p14="http://schemas.microsoft.com/office/powerpoint/2010/main" val="2977186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525344"/>
            <a:ext cx="2133600" cy="331200"/>
          </a:xfrm>
        </p:spPr>
        <p:txBody>
          <a:bodyPr/>
          <a:lstStyle/>
          <a:p>
            <a:fld id="{0812D359-2397-4373-BF9B-69211406B672}" type="datetime3">
              <a:rPr lang="en-CA" smtClean="0">
                <a:solidFill>
                  <a:prstClr val="white"/>
                </a:solidFill>
              </a:rPr>
              <a:pPr/>
              <a:t>25 March 2015</a:t>
            </a:fld>
            <a:endParaRPr lang="en-CA">
              <a:solidFill>
                <a:prstClr val="white"/>
              </a:solidFill>
            </a:endParaRPr>
          </a:p>
        </p:txBody>
      </p:sp>
      <p:sp>
        <p:nvSpPr>
          <p:cNvPr id="5" name="Footer Placeholder 4"/>
          <p:cNvSpPr>
            <a:spLocks noGrp="1"/>
          </p:cNvSpPr>
          <p:nvPr>
            <p:ph type="ftr" sz="quarter" idx="11"/>
          </p:nvPr>
        </p:nvSpPr>
        <p:spPr>
          <a:xfrm>
            <a:off x="3124200" y="6525344"/>
            <a:ext cx="2895600" cy="331200"/>
          </a:xfrm>
        </p:spPr>
        <p:txBody>
          <a:bodyPr/>
          <a:lstStyle/>
          <a:p>
            <a:r>
              <a:rPr lang="en-US" smtClean="0">
                <a:solidFill>
                  <a:prstClr val="white"/>
                </a:solidFill>
              </a:rPr>
              <a:t>- DRAFT VERSION -                                               FOR DISCUSSION PURPOSE ONLY</a:t>
            </a:r>
            <a:endParaRPr lang="en-CA">
              <a:solidFill>
                <a:prstClr val="white"/>
              </a:solidFill>
            </a:endParaRPr>
          </a:p>
        </p:txBody>
      </p:sp>
      <p:sp>
        <p:nvSpPr>
          <p:cNvPr id="6" name="Slide Number Placeholder 5"/>
          <p:cNvSpPr>
            <a:spLocks noGrp="1"/>
          </p:cNvSpPr>
          <p:nvPr>
            <p:ph type="sldNum" sz="quarter" idx="12"/>
          </p:nvPr>
        </p:nvSpPr>
        <p:spPr>
          <a:xfrm>
            <a:off x="6553200" y="6525344"/>
            <a:ext cx="2133600" cy="331200"/>
          </a:xfrm>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1641" t="20972" r="15078" b="10834"/>
          <a:stretch/>
        </p:blipFill>
        <p:spPr bwMode="auto">
          <a:xfrm>
            <a:off x="0" y="1"/>
            <a:ext cx="9180538" cy="6531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a:lstStyle>
            <a:lvl1pPr>
              <a:defRPr sz="4400" b="1">
                <a:solidFill>
                  <a:srgbClr val="006EB7"/>
                </a:solidFill>
                <a:effectLst>
                  <a:outerShdw blurRad="38100" dist="38100" dir="2700000" algn="tl">
                    <a:srgbClr val="000000">
                      <a:alpha val="43137"/>
                    </a:srgbClr>
                  </a:outerShdw>
                </a:effectLst>
                <a:latin typeface="Arial Black" panose="020B0A04020102020204"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extLst>
      <p:ext uri="{BB962C8B-B14F-4D97-AF65-F5344CB8AC3E}">
        <p14:creationId xmlns:p14="http://schemas.microsoft.com/office/powerpoint/2010/main" val="72297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256584"/>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052736"/>
            <a:ext cx="6019800" cy="52565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4EE07FC-BC13-45E0-B78B-0C0182761935}" type="datetime3">
              <a:rPr lang="en-CA" smtClean="0">
                <a:solidFill>
                  <a:prstClr val="white"/>
                </a:solidFill>
              </a:rPr>
              <a:pPr/>
              <a:t>25 March 2015</a:t>
            </a:fld>
            <a:endParaRPr lang="en-CA">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 DRAFT VERSION -                                               FOR DISCUSSION PURPOSE ONLY</a:t>
            </a:r>
            <a:endParaRPr lang="en-CA">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311795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5271"/>
            <a:ext cx="9144000" cy="5812465"/>
          </a:xfrm>
          <a:prstGeom prst="rect">
            <a:avLst/>
          </a:prstGeom>
        </p:spPr>
      </p:pic>
    </p:spTree>
    <p:extLst>
      <p:ext uri="{BB962C8B-B14F-4D97-AF65-F5344CB8AC3E}">
        <p14:creationId xmlns:p14="http://schemas.microsoft.com/office/powerpoint/2010/main" val="398436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6" name="Rectangle 5"/>
          <p:cNvSpPr/>
          <p:nvPr userDrawn="1"/>
        </p:nvSpPr>
        <p:spPr>
          <a:xfrm>
            <a:off x="0" y="5877272"/>
            <a:ext cx="914400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9547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p:cNvSpPr/>
          <p:nvPr userDrawn="1"/>
        </p:nvSpPr>
        <p:spPr>
          <a:xfrm>
            <a:off x="0" y="5877272"/>
            <a:ext cx="914400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914400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4063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1"/>
            <a:ext cx="9180538" cy="6531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052736"/>
            <a:ext cx="8229600" cy="648072"/>
          </a:xfrm>
          <a:prstGeom prst="rect">
            <a:avLst/>
          </a:prstGeom>
        </p:spPr>
        <p:txBody>
          <a:bodyPr/>
          <a:lstStyle>
            <a:lvl1pPr>
              <a:defRPr sz="3600" b="1">
                <a:solidFill>
                  <a:srgbClr val="006EB7"/>
                </a:solidFill>
                <a:effectLst>
                  <a:outerShdw blurRad="38100" dist="38100" dir="2700000" algn="tl">
                    <a:srgbClr val="000000">
                      <a:alpha val="43137"/>
                    </a:srgbClr>
                  </a:outerShdw>
                </a:effectLst>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772816"/>
            <a:ext cx="8229600" cy="4680520"/>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24134D49-B208-4437-A6DF-381A4DE90206}" type="datetime3">
              <a:rPr lang="en-CA" smtClean="0">
                <a:solidFill>
                  <a:prstClr val="white"/>
                </a:solidFill>
              </a:rPr>
              <a:pPr/>
              <a:t>25 March 2015</a:t>
            </a:fld>
            <a:endParaRPr lang="en-CA">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 DRAFT VERSION -                                               FOR DISCUSSION PURPOSE ONLY</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48462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rgbClr val="006EB7"/>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i="1">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E45954F-69E0-49B4-BB43-ECF8A56B75D8}" type="datetime3">
              <a:rPr lang="en-CA" smtClean="0">
                <a:solidFill>
                  <a:prstClr val="white"/>
                </a:solidFill>
              </a:rPr>
              <a:pPr/>
              <a:t>25 March 2015</a:t>
            </a:fld>
            <a:endParaRPr lang="en-CA">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 DRAFT VERSION -                                               FOR DISCUSSION PURPOSE ONLY</a:t>
            </a:r>
            <a:endParaRPr lang="en-CA">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404025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rgbClr val="279DD9"/>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CF6A448-7D81-40BD-B04C-2F106060AD5F}" type="datetime3">
              <a:rPr lang="en-CA" smtClean="0">
                <a:solidFill>
                  <a:prstClr val="white"/>
                </a:solidFill>
              </a:rPr>
              <a:pPr/>
              <a:t>25 March 2015</a:t>
            </a:fld>
            <a:endParaRPr lang="en-CA">
              <a:solidFill>
                <a:prstClr val="white"/>
              </a:solidFill>
            </a:endParaRPr>
          </a:p>
        </p:txBody>
      </p:sp>
      <p:sp>
        <p:nvSpPr>
          <p:cNvPr id="6" name="Footer Placeholder 5"/>
          <p:cNvSpPr>
            <a:spLocks noGrp="1"/>
          </p:cNvSpPr>
          <p:nvPr>
            <p:ph type="ftr" sz="quarter" idx="11"/>
          </p:nvPr>
        </p:nvSpPr>
        <p:spPr/>
        <p:txBody>
          <a:bodyPr/>
          <a:lstStyle/>
          <a:p>
            <a:r>
              <a:rPr lang="en-US" smtClean="0">
                <a:solidFill>
                  <a:prstClr val="white"/>
                </a:solidFill>
              </a:rPr>
              <a:t>- DRAFT VERSION -                                               FOR DISCUSSION PURPOSE ONLY</a:t>
            </a:r>
            <a:endParaRPr lang="en-CA">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209251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64"/>
            <a:ext cx="8229600" cy="1143000"/>
          </a:xfrm>
          <a:prstGeom prst="rect">
            <a:avLst/>
          </a:prstGeom>
        </p:spPr>
        <p:txBody>
          <a:bodyPr/>
          <a:lstStyle>
            <a:lvl1pPr>
              <a:defRPr>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224413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83901"/>
            <a:ext cx="4040188"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224413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83901"/>
            <a:ext cx="4041775"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8283B27-5579-4663-9D6C-3E3F1FC4382D}" type="datetime3">
              <a:rPr lang="en-CA" smtClean="0">
                <a:solidFill>
                  <a:prstClr val="white"/>
                </a:solidFill>
              </a:rPr>
              <a:pPr/>
              <a:t>25 March 2015</a:t>
            </a:fld>
            <a:endParaRPr lang="en-CA">
              <a:solidFill>
                <a:prstClr val="white"/>
              </a:solidFill>
            </a:endParaRPr>
          </a:p>
        </p:txBody>
      </p:sp>
      <p:sp>
        <p:nvSpPr>
          <p:cNvPr id="8" name="Footer Placeholder 7"/>
          <p:cNvSpPr>
            <a:spLocks noGrp="1"/>
          </p:cNvSpPr>
          <p:nvPr>
            <p:ph type="ftr" sz="quarter" idx="11"/>
          </p:nvPr>
        </p:nvSpPr>
        <p:spPr/>
        <p:txBody>
          <a:bodyPr/>
          <a:lstStyle/>
          <a:p>
            <a:r>
              <a:rPr lang="en-US" smtClean="0">
                <a:solidFill>
                  <a:prstClr val="white"/>
                </a:solidFill>
              </a:rPr>
              <a:t>- DRAFT VERSION -                                               FOR DISCUSSION PURPOSE ONLY</a:t>
            </a:r>
            <a:endParaRPr lang="en-CA">
              <a:solidFill>
                <a:prstClr val="white"/>
              </a:solidFill>
            </a:endParaRPr>
          </a:p>
        </p:txBody>
      </p:sp>
      <p:sp>
        <p:nvSpPr>
          <p:cNvPr id="9" name="Slide Number Placeholder 8"/>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81813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16AE46-8E21-4484-9878-F7924AA1EBDF}" type="datetime3">
              <a:rPr lang="en-CA" smtClean="0">
                <a:solidFill>
                  <a:prstClr val="white"/>
                </a:solidFill>
              </a:rPr>
              <a:pPr/>
              <a:t>25 March 2015</a:t>
            </a:fld>
            <a:endParaRPr lang="en-CA">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 DRAFT VERSION -                                               FOR DISCUSSION PURPOSE ONLY</a:t>
            </a:r>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327065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3"/>
            <a:ext cx="3008313" cy="1162050"/>
          </a:xfrm>
          <a:prstGeom prst="rect">
            <a:avLst/>
          </a:prstGeom>
        </p:spPr>
        <p:txBody>
          <a:bodyPr anchor="b"/>
          <a:lstStyle>
            <a:lvl1pPr algn="l">
              <a:defRPr sz="2000" b="1">
                <a:solidFill>
                  <a:srgbClr val="279DD9"/>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24744"/>
            <a:ext cx="5111750" cy="45961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2286794"/>
            <a:ext cx="3008313" cy="34340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03E03D0-A315-4DE7-9D87-DC1B5BD9A112}" type="datetime3">
              <a:rPr lang="en-CA" smtClean="0">
                <a:solidFill>
                  <a:prstClr val="white"/>
                </a:solidFill>
              </a:rPr>
              <a:pPr/>
              <a:t>25 March 2015</a:t>
            </a:fld>
            <a:endParaRPr lang="en-CA">
              <a:solidFill>
                <a:prstClr val="white"/>
              </a:solidFill>
            </a:endParaRPr>
          </a:p>
        </p:txBody>
      </p:sp>
      <p:sp>
        <p:nvSpPr>
          <p:cNvPr id="6" name="Footer Placeholder 5"/>
          <p:cNvSpPr>
            <a:spLocks noGrp="1"/>
          </p:cNvSpPr>
          <p:nvPr>
            <p:ph type="ftr" sz="quarter" idx="11"/>
          </p:nvPr>
        </p:nvSpPr>
        <p:spPr/>
        <p:txBody>
          <a:bodyPr/>
          <a:lstStyle/>
          <a:p>
            <a:r>
              <a:rPr lang="en-US" smtClean="0">
                <a:solidFill>
                  <a:prstClr val="white"/>
                </a:solidFill>
              </a:rPr>
              <a:t>- DRAFT VERSION -                                               FOR DISCUSSION PURPOSE ONLY</a:t>
            </a:r>
            <a:endParaRPr lang="en-CA">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77234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10534"/>
            <a:ext cx="5486400" cy="566738"/>
          </a:xfrm>
          <a:prstGeom prst="rect">
            <a:avLst/>
          </a:prstGeom>
        </p:spPr>
        <p:txBody>
          <a:bodyPr anchor="b"/>
          <a:lstStyle>
            <a:lvl1pPr algn="l">
              <a:defRPr sz="2000" b="1">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877272"/>
            <a:ext cx="5486400" cy="432048"/>
          </a:xfrm>
        </p:spPr>
        <p:txBody>
          <a:bodyPr/>
          <a:lstStyle>
            <a:lvl1pPr marL="0" indent="0">
              <a:buNone/>
              <a:defRPr sz="1400">
                <a:solidFill>
                  <a:srgbClr val="279DD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56A5784-7708-4B7D-BE73-46C5BD48010B}" type="datetime3">
              <a:rPr lang="en-CA" smtClean="0">
                <a:solidFill>
                  <a:prstClr val="white"/>
                </a:solidFill>
              </a:rPr>
              <a:pPr/>
              <a:t>25 March 2015</a:t>
            </a:fld>
            <a:endParaRPr lang="en-CA">
              <a:solidFill>
                <a:prstClr val="white"/>
              </a:solidFill>
            </a:endParaRPr>
          </a:p>
        </p:txBody>
      </p:sp>
      <p:sp>
        <p:nvSpPr>
          <p:cNvPr id="6" name="Footer Placeholder 5"/>
          <p:cNvSpPr>
            <a:spLocks noGrp="1"/>
          </p:cNvSpPr>
          <p:nvPr>
            <p:ph type="ftr" sz="quarter" idx="11"/>
          </p:nvPr>
        </p:nvSpPr>
        <p:spPr/>
        <p:txBody>
          <a:bodyPr/>
          <a:lstStyle/>
          <a:p>
            <a:r>
              <a:rPr lang="en-US" smtClean="0">
                <a:solidFill>
                  <a:prstClr val="white"/>
                </a:solidFill>
              </a:rPr>
              <a:t>- DRAFT VERSION -                                               FOR DISCUSSION PURPOSE ONLY</a:t>
            </a:r>
            <a:endParaRPr lang="en-CA">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284678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08112"/>
          </a:xfrm>
          <a:prstGeom prst="rect">
            <a:avLst/>
          </a:prstGeom>
        </p:spPr>
        <p:txBody>
          <a:bodyPr/>
          <a:lstStyle>
            <a:lvl1pPr>
              <a:defRPr>
                <a:solidFill>
                  <a:srgbClr val="279DD9"/>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2204864"/>
            <a:ext cx="8229600" cy="39212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876BC3D-9A16-4B8F-8B1F-FE911C141AD2}" type="datetime3">
              <a:rPr lang="en-CA" smtClean="0">
                <a:solidFill>
                  <a:prstClr val="white"/>
                </a:solidFill>
              </a:rPr>
              <a:pPr/>
              <a:t>25 March 2015</a:t>
            </a:fld>
            <a:endParaRPr lang="en-CA">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 DRAFT VERSION -                                               FOR DISCUSSION PURPOSE ONLY</a:t>
            </a:r>
            <a:endParaRPr lang="en-CA">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303461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25344"/>
            <a:ext cx="9144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096" y="0"/>
            <a:ext cx="9121808" cy="978694"/>
          </a:xfrm>
          <a:prstGeom prst="rect">
            <a:avLst/>
          </a:prstGeom>
        </p:spPr>
      </p:pic>
      <p:sp>
        <p:nvSpPr>
          <p:cNvPr id="3" name="Text Placeholder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525344"/>
            <a:ext cx="2133600" cy="332656"/>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2CD42B48-FD2D-4991-B26C-A07ECA8113C0}" type="datetime3">
              <a:rPr lang="en-CA" smtClean="0">
                <a:solidFill>
                  <a:prstClr val="white"/>
                </a:solidFill>
              </a:rPr>
              <a:pPr/>
              <a:t>25 March 2015</a:t>
            </a:fld>
            <a:endParaRPr lang="en-CA" dirty="0">
              <a:solidFill>
                <a:prstClr val="white"/>
              </a:solidFill>
            </a:endParaRPr>
          </a:p>
        </p:txBody>
      </p:sp>
      <p:sp>
        <p:nvSpPr>
          <p:cNvPr id="5" name="Footer Placeholder 4"/>
          <p:cNvSpPr>
            <a:spLocks noGrp="1"/>
          </p:cNvSpPr>
          <p:nvPr>
            <p:ph type="ftr" sz="quarter" idx="3"/>
          </p:nvPr>
        </p:nvSpPr>
        <p:spPr>
          <a:xfrm>
            <a:off x="3124200" y="6525344"/>
            <a:ext cx="2895600" cy="332656"/>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smtClean="0">
                <a:solidFill>
                  <a:prstClr val="white"/>
                </a:solidFill>
              </a:rPr>
              <a:t>- DRAFT VERSION -                                               FOR DISCUSSION PURPOSE ONLY</a:t>
            </a:r>
            <a:endParaRPr lang="en-CA" dirty="0">
              <a:solidFill>
                <a:prstClr val="white"/>
              </a:solidFill>
            </a:endParaRPr>
          </a:p>
        </p:txBody>
      </p:sp>
      <p:sp>
        <p:nvSpPr>
          <p:cNvPr id="6" name="Slide Number Placeholder 5"/>
          <p:cNvSpPr>
            <a:spLocks noGrp="1"/>
          </p:cNvSpPr>
          <p:nvPr>
            <p:ph type="sldNum" sz="quarter" idx="4"/>
          </p:nvPr>
        </p:nvSpPr>
        <p:spPr>
          <a:xfrm>
            <a:off x="6553200" y="6525344"/>
            <a:ext cx="2133600" cy="332656"/>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solidFill>
                  <a:prstClr val="white"/>
                </a:solidFill>
              </a:rPr>
              <a:pPr/>
              <a:t>‹#›</a:t>
            </a:fld>
            <a:endParaRPr lang="en-CA" dirty="0">
              <a:solidFill>
                <a:prstClr val="white"/>
              </a:solidFill>
            </a:endParaRPr>
          </a:p>
        </p:txBody>
      </p:sp>
      <p:pic>
        <p:nvPicPr>
          <p:cNvPr id="9" name="Picture 8"/>
          <p:cNvPicPr>
            <a:picLocks noChangeAspect="1"/>
          </p:cNvPicPr>
          <p:nvPr userDrawn="1"/>
        </p:nvPicPr>
        <p:blipFill rotWithShape="1">
          <a:blip r:embed="rId16">
            <a:extLst>
              <a:ext uri="{28A0092B-C50C-407E-A947-70E740481C1C}">
                <a14:useLocalDpi xmlns:a14="http://schemas.microsoft.com/office/drawing/2010/main" val="0"/>
              </a:ext>
            </a:extLst>
          </a:blip>
          <a:srcRect b="14562"/>
          <a:stretch/>
        </p:blipFill>
        <p:spPr>
          <a:xfrm>
            <a:off x="9" y="-1"/>
            <a:ext cx="9143981" cy="838201"/>
          </a:xfrm>
          <a:prstGeom prst="rect">
            <a:avLst/>
          </a:prstGeom>
        </p:spPr>
      </p:pic>
    </p:spTree>
    <p:extLst>
      <p:ext uri="{BB962C8B-B14F-4D97-AF65-F5344CB8AC3E}">
        <p14:creationId xmlns:p14="http://schemas.microsoft.com/office/powerpoint/2010/main" val="225776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6EB7"/>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portal.icao.int/RO_APAC/Reporting/Pages/default.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icao.int/APAC/Pages/edocs.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72816"/>
            <a:ext cx="9143999" cy="2016223"/>
          </a:xfrm>
        </p:spPr>
        <p:txBody>
          <a:bodyPr/>
          <a:lstStyle/>
          <a:p>
            <a:r>
              <a:rPr lang="en-CA" dirty="0"/>
              <a:t>Regional PBN Policy</a:t>
            </a:r>
          </a:p>
        </p:txBody>
      </p:sp>
      <p:sp>
        <p:nvSpPr>
          <p:cNvPr id="3" name="Subtitle 2"/>
          <p:cNvSpPr>
            <a:spLocks noGrp="1"/>
          </p:cNvSpPr>
          <p:nvPr>
            <p:ph type="subTitle" idx="1"/>
          </p:nvPr>
        </p:nvSpPr>
        <p:spPr>
          <a:xfrm>
            <a:off x="22929" y="3140968"/>
            <a:ext cx="9144000" cy="2544688"/>
          </a:xfrm>
        </p:spPr>
        <p:txBody>
          <a:bodyPr>
            <a:normAutofit/>
          </a:bodyPr>
          <a:lstStyle/>
          <a:p>
            <a:r>
              <a:rPr lang="en-US" sz="2800" dirty="0"/>
              <a:t/>
            </a:r>
            <a:br>
              <a:rPr lang="en-US" sz="2800" dirty="0"/>
            </a:br>
            <a:r>
              <a:rPr lang="en-US" sz="3500" b="1" dirty="0" smtClean="0">
                <a:effectLst>
                  <a:outerShdw blurRad="38100" dist="38100" dir="2700000" algn="tl">
                    <a:srgbClr val="000000">
                      <a:alpha val="43137"/>
                    </a:srgbClr>
                  </a:outerShdw>
                </a:effectLst>
              </a:rPr>
              <a:t>Len </a:t>
            </a:r>
            <a:r>
              <a:rPr lang="en-US" sz="3500" b="1" dirty="0">
                <a:effectLst>
                  <a:outerShdw blurRad="38100" dist="38100" dir="2700000" algn="tl">
                    <a:srgbClr val="000000">
                      <a:alpha val="43137"/>
                    </a:srgbClr>
                  </a:outerShdw>
                </a:effectLst>
              </a:rPr>
              <a:t>Wicks</a:t>
            </a:r>
          </a:p>
          <a:p>
            <a:r>
              <a:rPr lang="en-US" sz="2800" dirty="0"/>
              <a:t>Regional Officer ATM, Asia and Pacific Office</a:t>
            </a:r>
            <a:br>
              <a:rPr lang="en-US" sz="2800" dirty="0"/>
            </a:br>
            <a:r>
              <a:rPr lang="en-US" sz="2800" dirty="0"/>
              <a:t>International Civil Aviation Organization (ICAO)</a:t>
            </a:r>
          </a:p>
          <a:p>
            <a:endParaRPr lang="en-US" sz="2800" dirty="0"/>
          </a:p>
          <a:p>
            <a:endParaRPr lang="en-CA" sz="2800" dirty="0" smtClean="0">
              <a:solidFill>
                <a:schemeClr val="tx1">
                  <a:lumMod val="75000"/>
                </a:schemeClr>
              </a:solidFill>
            </a:endParaRPr>
          </a:p>
        </p:txBody>
      </p:sp>
      <p:sp>
        <p:nvSpPr>
          <p:cNvPr id="6" name="Subtitle 2"/>
          <p:cNvSpPr txBox="1">
            <a:spLocks/>
          </p:cNvSpPr>
          <p:nvPr/>
        </p:nvSpPr>
        <p:spPr>
          <a:xfrm>
            <a:off x="1411560" y="5877272"/>
            <a:ext cx="6400800" cy="576064"/>
          </a:xfrm>
          <a:prstGeom prst="rect">
            <a:avLst/>
          </a:prstGeom>
        </p:spPr>
        <p:txBody>
          <a:bodyPr vert="horz" lIns="91440" tIns="45720" rIns="91440" bIns="45720" rtlCol="0">
            <a:noAutofit/>
          </a:bodyPr>
          <a:lstStyle>
            <a:lvl1pPr marL="0" indent="0" algn="ctr" defTabSz="914400" rtl="0" eaLnBrk="1" latinLnBrk="0" hangingPunct="1">
              <a:spcBef>
                <a:spcPct val="20000"/>
              </a:spcBef>
              <a:buClr>
                <a:srgbClr val="EF5E41"/>
              </a:buClr>
              <a:buFont typeface="Arial" pitchFamily="34" charset="0"/>
              <a:buNone/>
              <a:defRPr sz="28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Clr>
                <a:srgbClr val="EF5E41"/>
              </a:buClr>
              <a:buFont typeface="Arial" pitchFamily="34" charset="0"/>
              <a:buNone/>
              <a:defRPr sz="2800" kern="12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F5E41"/>
              </a:buClr>
              <a:buFont typeface="Arial" pitchFamily="34" charset="0"/>
              <a:buNone/>
              <a:defRPr sz="2400" kern="12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F5E41"/>
              </a:buClr>
              <a:buFont typeface="Arial" pitchFamily="34" charset="0"/>
              <a:buNone/>
              <a:defRPr sz="2000" kern="1200" baseline="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F5E41"/>
              </a:buClr>
              <a:buFont typeface="Arial" pitchFamily="34" charset="0"/>
              <a:buNone/>
              <a:defRPr sz="20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i="1" dirty="0" smtClean="0">
                <a:solidFill>
                  <a:srgbClr val="5A6870"/>
                </a:solidFill>
              </a:rPr>
              <a:t>PBN Seminar</a:t>
            </a:r>
          </a:p>
          <a:p>
            <a:r>
              <a:rPr lang="en-US" sz="1400" i="1" dirty="0" smtClean="0">
                <a:solidFill>
                  <a:srgbClr val="5A6870"/>
                </a:solidFill>
              </a:rPr>
              <a:t>8-10 June 2015, Bangkok, Thailand</a:t>
            </a:r>
            <a:endParaRPr lang="en-US" sz="1400" i="1" dirty="0">
              <a:solidFill>
                <a:srgbClr val="5A6870"/>
              </a:solidFill>
            </a:endParaRPr>
          </a:p>
        </p:txBody>
      </p:sp>
    </p:spTree>
    <p:extLst>
      <p:ext uri="{BB962C8B-B14F-4D97-AF65-F5344CB8AC3E}">
        <p14:creationId xmlns:p14="http://schemas.microsoft.com/office/powerpoint/2010/main" val="315147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dirty="0" smtClean="0"/>
              <a:t>8 June 2015</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10</a:t>
            </a:fld>
            <a:endParaRPr lang="en-CA"/>
          </a:p>
        </p:txBody>
      </p:sp>
      <p:sp>
        <p:nvSpPr>
          <p:cNvPr id="6" name="Title 1"/>
          <p:cNvSpPr>
            <a:spLocks noGrp="1"/>
          </p:cNvSpPr>
          <p:nvPr>
            <p:ph type="title"/>
          </p:nvPr>
        </p:nvSpPr>
        <p:spPr>
          <a:xfrm>
            <a:off x="457200" y="1052736"/>
            <a:ext cx="8229600" cy="648072"/>
          </a:xfrm>
        </p:spPr>
        <p:txBody>
          <a:bodyPr/>
          <a:lstStyle/>
          <a:p>
            <a:r>
              <a:rPr lang="en-US" dirty="0" smtClean="0"/>
              <a:t>Seamless ATM Reporting and Monitoring</a:t>
            </a:r>
            <a:endParaRPr lang="en-GB" dirty="0"/>
          </a:p>
        </p:txBody>
      </p:sp>
      <p:sp>
        <p:nvSpPr>
          <p:cNvPr id="7" name="Content Placeholder 2"/>
          <p:cNvSpPr>
            <a:spLocks noGrp="1"/>
          </p:cNvSpPr>
          <p:nvPr>
            <p:ph idx="1"/>
          </p:nvPr>
        </p:nvSpPr>
        <p:spPr>
          <a:xfrm>
            <a:off x="457200" y="1772816"/>
            <a:ext cx="8229600" cy="4680520"/>
          </a:xfrm>
        </p:spPr>
        <p:txBody>
          <a:bodyPr>
            <a:normAutofit/>
          </a:bodyPr>
          <a:lstStyle/>
          <a:p>
            <a:pPr marL="457200" lvl="1" indent="0">
              <a:lnSpc>
                <a:spcPct val="110000"/>
              </a:lnSpc>
              <a:buNone/>
            </a:pPr>
            <a:r>
              <a:rPr lang="en-US" sz="2500" dirty="0" smtClean="0">
                <a:solidFill>
                  <a:srgbClr val="279DD8"/>
                </a:solidFill>
              </a:rPr>
              <a:t>The </a:t>
            </a:r>
            <a:r>
              <a:rPr lang="en-US" sz="2500" dirty="0">
                <a:solidFill>
                  <a:srgbClr val="279DD8"/>
                </a:solidFill>
              </a:rPr>
              <a:t>ICAO Asia/Pacific Regional Office had developed an Internet-based reporting </a:t>
            </a:r>
            <a:r>
              <a:rPr lang="en-US" sz="2500" dirty="0" smtClean="0">
                <a:solidFill>
                  <a:srgbClr val="279DD8"/>
                </a:solidFill>
              </a:rPr>
              <a:t>tool to enable </a:t>
            </a:r>
            <a:r>
              <a:rPr lang="en-US" sz="2500" dirty="0">
                <a:solidFill>
                  <a:srgbClr val="279DD8"/>
                </a:solidFill>
              </a:rPr>
              <a:t>the ability to submit up to four reports times a year</a:t>
            </a:r>
            <a:r>
              <a:rPr lang="en-US" sz="2500" dirty="0" smtClean="0">
                <a:solidFill>
                  <a:srgbClr val="279DD8"/>
                </a:solidFill>
              </a:rPr>
              <a:t>: </a:t>
            </a:r>
            <a:r>
              <a:rPr lang="en-US" sz="2000" u="sng" dirty="0" smtClean="0">
                <a:hlinkClick r:id="rId2"/>
              </a:rPr>
              <a:t>https</a:t>
            </a:r>
            <a:r>
              <a:rPr lang="en-US" sz="2000" u="sng" dirty="0">
                <a:hlinkClick r:id="rId2"/>
              </a:rPr>
              <a:t>://</a:t>
            </a:r>
            <a:r>
              <a:rPr lang="en-US" sz="2000" u="sng" dirty="0" smtClean="0">
                <a:hlinkClick r:id="rId2"/>
              </a:rPr>
              <a:t>portal.icao.int/RO_APAC/Reporting/Pages/default.aspx</a:t>
            </a:r>
            <a:endParaRPr lang="en-US" sz="2000" u="sng" dirty="0" smtClean="0"/>
          </a:p>
          <a:p>
            <a:pPr marL="457200" lvl="1" indent="0">
              <a:lnSpc>
                <a:spcPct val="110000"/>
              </a:lnSpc>
              <a:buNone/>
            </a:pPr>
            <a:r>
              <a:rPr lang="en-US" sz="2000" dirty="0" smtClean="0"/>
              <a:t> </a:t>
            </a:r>
          </a:p>
          <a:p>
            <a:pPr marL="457200" lvl="1" indent="0">
              <a:buNone/>
            </a:pPr>
            <a:r>
              <a:rPr lang="en-AU" sz="2500" dirty="0" smtClean="0">
                <a:solidFill>
                  <a:srgbClr val="279DD8"/>
                </a:solidFill>
              </a:rPr>
              <a:t>Two </a:t>
            </a:r>
            <a:r>
              <a:rPr lang="en-AU" sz="2500" dirty="0">
                <a:solidFill>
                  <a:srgbClr val="279DD8"/>
                </a:solidFill>
              </a:rPr>
              <a:t>levels of </a:t>
            </a:r>
            <a:r>
              <a:rPr lang="en-US" sz="2500" dirty="0">
                <a:solidFill>
                  <a:srgbClr val="279DD8"/>
                </a:solidFill>
              </a:rPr>
              <a:t>monitoring</a:t>
            </a:r>
            <a:r>
              <a:rPr lang="en-AU" sz="2500" dirty="0">
                <a:solidFill>
                  <a:srgbClr val="279DD8"/>
                </a:solidFill>
              </a:rPr>
              <a:t> </a:t>
            </a:r>
            <a:r>
              <a:rPr lang="en-AU" sz="2500" dirty="0" smtClean="0">
                <a:solidFill>
                  <a:srgbClr val="279DD8"/>
                </a:solidFill>
              </a:rPr>
              <a:t>deliverables were </a:t>
            </a:r>
            <a:r>
              <a:rPr lang="en-AU" sz="2500" dirty="0">
                <a:solidFill>
                  <a:srgbClr val="279DD8"/>
                </a:solidFill>
              </a:rPr>
              <a:t>desirable:</a:t>
            </a:r>
            <a:endParaRPr lang="en-US" sz="2500" dirty="0">
              <a:solidFill>
                <a:srgbClr val="279DD8"/>
              </a:solidFill>
            </a:endParaRPr>
          </a:p>
          <a:p>
            <a:pPr lvl="1"/>
            <a:r>
              <a:rPr lang="en-AU" sz="1600" dirty="0">
                <a:solidFill>
                  <a:schemeClr val="accent6"/>
                </a:solidFill>
              </a:rPr>
              <a:t>monitoring of the regional performance gains, through the Regional Performance Dashboard, allowing global correlation of status and expectations for selected priority items; and</a:t>
            </a:r>
            <a:endParaRPr lang="en-US" sz="1600" dirty="0">
              <a:solidFill>
                <a:schemeClr val="accent6"/>
              </a:solidFill>
            </a:endParaRPr>
          </a:p>
          <a:p>
            <a:pPr lvl="1"/>
            <a:r>
              <a:rPr lang="en-AU" sz="1600" dirty="0">
                <a:solidFill>
                  <a:schemeClr val="accent6"/>
                </a:solidFill>
              </a:rPr>
              <a:t>monitoring of regional implementation progress through a Regional Picture, one level below, allowing corrective actions by APANPIRG on the </a:t>
            </a:r>
            <a:r>
              <a:rPr lang="en-AU" sz="1600" dirty="0" smtClean="0">
                <a:solidFill>
                  <a:schemeClr val="accent6"/>
                </a:solidFill>
              </a:rPr>
              <a:t>implementation for </a:t>
            </a:r>
            <a:r>
              <a:rPr lang="en-AU" sz="1600" dirty="0">
                <a:solidFill>
                  <a:schemeClr val="accent6"/>
                </a:solidFill>
              </a:rPr>
              <a:t>all </a:t>
            </a:r>
            <a:r>
              <a:rPr lang="en-AU" sz="1600" dirty="0" smtClean="0">
                <a:solidFill>
                  <a:schemeClr val="accent6"/>
                </a:solidFill>
              </a:rPr>
              <a:t>Seamless </a:t>
            </a:r>
            <a:r>
              <a:rPr lang="en-AU" sz="1600" dirty="0">
                <a:solidFill>
                  <a:schemeClr val="accent6"/>
                </a:solidFill>
              </a:rPr>
              <a:t>ATM </a:t>
            </a:r>
            <a:r>
              <a:rPr lang="en-AU" sz="1600" dirty="0" smtClean="0">
                <a:solidFill>
                  <a:schemeClr val="accent6"/>
                </a:solidFill>
              </a:rPr>
              <a:t>elements</a:t>
            </a:r>
            <a:endParaRPr lang="en-US" sz="1600" dirty="0">
              <a:solidFill>
                <a:schemeClr val="accent6"/>
              </a:solidFill>
            </a:endParaRPr>
          </a:p>
        </p:txBody>
      </p:sp>
    </p:spTree>
    <p:extLst>
      <p:ext uri="{BB962C8B-B14F-4D97-AF65-F5344CB8AC3E}">
        <p14:creationId xmlns:p14="http://schemas.microsoft.com/office/powerpoint/2010/main" val="408472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Seamless ATM Reporting and Monitoring</a:t>
            </a:r>
            <a:endParaRPr lang="en-GB" dirty="0"/>
          </a:p>
        </p:txBody>
      </p:sp>
      <p:sp>
        <p:nvSpPr>
          <p:cNvPr id="3" name="Content Placeholder 2"/>
          <p:cNvSpPr>
            <a:spLocks noGrp="1"/>
          </p:cNvSpPr>
          <p:nvPr>
            <p:ph idx="1"/>
          </p:nvPr>
        </p:nvSpPr>
        <p:spPr/>
        <p:txBody>
          <a:bodyPr>
            <a:normAutofit/>
          </a:bodyPr>
          <a:lstStyle/>
          <a:p>
            <a:pPr>
              <a:lnSpc>
                <a:spcPct val="110000"/>
              </a:lnSpc>
            </a:pPr>
            <a:r>
              <a:rPr lang="en-US" sz="2200" dirty="0" smtClean="0"/>
              <a:t>State Actions</a:t>
            </a:r>
            <a:endParaRPr lang="en-US" sz="2200" dirty="0"/>
          </a:p>
        </p:txBody>
      </p:sp>
      <p:sp>
        <p:nvSpPr>
          <p:cNvPr id="4" name="Date Placeholder 3"/>
          <p:cNvSpPr>
            <a:spLocks noGrp="1"/>
          </p:cNvSpPr>
          <p:nvPr>
            <p:ph type="dt" sz="half" idx="10"/>
          </p:nvPr>
        </p:nvSpPr>
        <p:spPr/>
        <p:txBody>
          <a:bodyPr/>
          <a:lstStyle/>
          <a:p>
            <a:r>
              <a:rPr lang="en-US" dirty="0" smtClean="0"/>
              <a:t>08 June 2015</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11</a:t>
            </a:fld>
            <a:endParaRPr lang="en-CA"/>
          </a:p>
        </p:txBody>
      </p:sp>
      <p:sp>
        <p:nvSpPr>
          <p:cNvPr id="6" name="Rounded Rectangle 5"/>
          <p:cNvSpPr/>
          <p:nvPr/>
        </p:nvSpPr>
        <p:spPr>
          <a:xfrm>
            <a:off x="2690351" y="2819401"/>
            <a:ext cx="2781300" cy="2590800"/>
          </a:xfrm>
          <a:prstGeom prst="roundRect">
            <a:avLst/>
          </a:prstGeom>
          <a:solidFill>
            <a:schemeClr val="tx2">
              <a:lumMod val="50000"/>
              <a:lumOff val="50000"/>
            </a:schemeClr>
          </a:solidFill>
          <a:ln>
            <a:gradFill>
              <a:gsLst>
                <a:gs pos="0">
                  <a:schemeClr val="tx2">
                    <a:lumMod val="75000"/>
                    <a:lumOff val="25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en-US" sz="2000" b="1" dirty="0">
                <a:solidFill>
                  <a:schemeClr val="bg1"/>
                </a:solidFill>
              </a:rPr>
              <a:t>APAC State</a:t>
            </a:r>
            <a:endParaRPr lang="en-US" b="1" dirty="0">
              <a:solidFill>
                <a:schemeClr val="bg1"/>
              </a:solidFill>
            </a:endParaRPr>
          </a:p>
        </p:txBody>
      </p:sp>
      <p:sp>
        <p:nvSpPr>
          <p:cNvPr id="7" name="Rounded Rectangle 6"/>
          <p:cNvSpPr/>
          <p:nvPr/>
        </p:nvSpPr>
        <p:spPr>
          <a:xfrm>
            <a:off x="2823701" y="2728118"/>
            <a:ext cx="2781300" cy="2590800"/>
          </a:xfrm>
          <a:prstGeom prst="roundRect">
            <a:avLst/>
          </a:prstGeom>
          <a:solidFill>
            <a:schemeClr val="tx2">
              <a:lumMod val="50000"/>
              <a:lumOff val="50000"/>
            </a:schemeClr>
          </a:solidFill>
          <a:ln>
            <a:gradFill>
              <a:gsLst>
                <a:gs pos="0">
                  <a:schemeClr val="tx2">
                    <a:lumMod val="75000"/>
                    <a:lumOff val="25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b="1" dirty="0">
              <a:solidFill>
                <a:schemeClr val="bg1"/>
              </a:solidFill>
            </a:endParaRPr>
          </a:p>
        </p:txBody>
      </p:sp>
      <p:sp>
        <p:nvSpPr>
          <p:cNvPr id="8" name="Rounded Rectangle 7"/>
          <p:cNvSpPr/>
          <p:nvPr/>
        </p:nvSpPr>
        <p:spPr>
          <a:xfrm>
            <a:off x="3071813" y="2838450"/>
            <a:ext cx="2209800" cy="419100"/>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en-US" dirty="0"/>
              <a:t>National gap analysis</a:t>
            </a:r>
          </a:p>
        </p:txBody>
      </p:sp>
      <p:sp>
        <p:nvSpPr>
          <p:cNvPr id="9" name="Rounded Rectangle 8"/>
          <p:cNvSpPr/>
          <p:nvPr/>
        </p:nvSpPr>
        <p:spPr>
          <a:xfrm>
            <a:off x="3071813" y="3408363"/>
            <a:ext cx="2209800" cy="401637"/>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en-US" dirty="0"/>
              <a:t>Update Strategy</a:t>
            </a:r>
          </a:p>
        </p:txBody>
      </p:sp>
      <p:sp>
        <p:nvSpPr>
          <p:cNvPr id="10" name="Rectangle 19"/>
          <p:cNvSpPr>
            <a:spLocks noChangeArrowheads="1"/>
          </p:cNvSpPr>
          <p:nvPr/>
        </p:nvSpPr>
        <p:spPr bwMode="auto">
          <a:xfrm>
            <a:off x="3757613" y="2262188"/>
            <a:ext cx="1325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rgbClr val="002060"/>
                </a:solidFill>
              </a:rPr>
              <a:t>APAC States</a:t>
            </a:r>
          </a:p>
        </p:txBody>
      </p:sp>
      <p:sp>
        <p:nvSpPr>
          <p:cNvPr id="11" name="Rounded Rectangle 10"/>
          <p:cNvSpPr/>
          <p:nvPr/>
        </p:nvSpPr>
        <p:spPr>
          <a:xfrm>
            <a:off x="3071813" y="3962400"/>
            <a:ext cx="2244725" cy="401638"/>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en-US" dirty="0"/>
              <a:t>Plan projects</a:t>
            </a:r>
          </a:p>
        </p:txBody>
      </p:sp>
      <p:sp>
        <p:nvSpPr>
          <p:cNvPr id="12" name="Rounded Rectangle 11"/>
          <p:cNvSpPr/>
          <p:nvPr/>
        </p:nvSpPr>
        <p:spPr>
          <a:xfrm>
            <a:off x="3071813" y="4618038"/>
            <a:ext cx="2295525" cy="401637"/>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en-US" dirty="0"/>
              <a:t>Implement &amp; report</a:t>
            </a:r>
          </a:p>
        </p:txBody>
      </p:sp>
      <p:cxnSp>
        <p:nvCxnSpPr>
          <p:cNvPr id="13" name="Straight Arrow Connector 12"/>
          <p:cNvCxnSpPr/>
          <p:nvPr/>
        </p:nvCxnSpPr>
        <p:spPr>
          <a:xfrm>
            <a:off x="2438400" y="3054350"/>
            <a:ext cx="595313" cy="0"/>
          </a:xfrm>
          <a:prstGeom prst="straightConnector1">
            <a:avLst/>
          </a:prstGeom>
          <a:ln w="412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863" y="2678113"/>
            <a:ext cx="2395537" cy="2462212"/>
          </a:xfrm>
          <a:prstGeom prst="rect">
            <a:avLst/>
          </a:prstGeom>
          <a:noFill/>
        </p:spPr>
        <p:txBody>
          <a:bodyPr>
            <a:spAutoFit/>
          </a:bodyPr>
          <a:lstStyle/>
          <a:p>
            <a:pPr marL="285750" indent="-285750">
              <a:buFont typeface="Arial" panose="020B0604020202020204" pitchFamily="34" charset="0"/>
              <a:buChar char="•"/>
              <a:defRPr/>
            </a:pPr>
            <a:r>
              <a:rPr lang="en-US" sz="1400" dirty="0">
                <a:latin typeface="+mn-lt"/>
              </a:rPr>
              <a:t>ASBU framework - GANP 4</a:t>
            </a:r>
            <a:r>
              <a:rPr lang="en-US" sz="1400" baseline="30000" dirty="0">
                <a:latin typeface="+mn-lt"/>
              </a:rPr>
              <a:t>th</a:t>
            </a:r>
            <a:r>
              <a:rPr lang="en-US" sz="1400" dirty="0">
                <a:latin typeface="+mn-lt"/>
              </a:rPr>
              <a:t> Edition</a:t>
            </a:r>
          </a:p>
          <a:p>
            <a:pPr marL="285750" indent="-285750">
              <a:buFont typeface="Arial" panose="020B0604020202020204" pitchFamily="34" charset="0"/>
              <a:buChar char="•"/>
              <a:defRPr/>
            </a:pPr>
            <a:r>
              <a:rPr lang="en-US" sz="1400" dirty="0">
                <a:latin typeface="+mn-lt"/>
              </a:rPr>
              <a:t>Seamless plan v1.0</a:t>
            </a:r>
          </a:p>
          <a:p>
            <a:pPr marL="285750" indent="-285750">
              <a:buFont typeface="Arial" panose="020B0604020202020204" pitchFamily="34" charset="0"/>
              <a:buChar char="•"/>
              <a:defRPr/>
            </a:pPr>
            <a:r>
              <a:rPr lang="en-US" sz="1400" dirty="0">
                <a:latin typeface="+mn-lt"/>
              </a:rPr>
              <a:t>Seamless ATM implementation guidance </a:t>
            </a:r>
            <a:r>
              <a:rPr lang="en-US" sz="1400" dirty="0" smtClean="0">
                <a:latin typeface="+mn-lt"/>
              </a:rPr>
              <a:t>(APAC website)</a:t>
            </a:r>
            <a:endParaRPr lang="en-US" sz="1400" dirty="0">
              <a:latin typeface="+mn-lt"/>
            </a:endParaRPr>
          </a:p>
          <a:p>
            <a:pPr marL="285750" indent="-285750">
              <a:buFont typeface="Arial" panose="020B0604020202020204" pitchFamily="34" charset="0"/>
              <a:buChar char="•"/>
              <a:defRPr/>
            </a:pPr>
            <a:r>
              <a:rPr lang="en-US" sz="1400" dirty="0">
                <a:latin typeface="+mn-lt"/>
              </a:rPr>
              <a:t>Current national plans (PBN, surveillance strategy, …)</a:t>
            </a:r>
          </a:p>
          <a:p>
            <a:pPr marL="285750" indent="-285750">
              <a:buFont typeface="Arial" panose="020B0604020202020204" pitchFamily="34" charset="0"/>
              <a:buChar char="•"/>
              <a:defRPr/>
            </a:pPr>
            <a:r>
              <a:rPr lang="en-US" sz="1400" dirty="0">
                <a:latin typeface="+mn-lt"/>
              </a:rPr>
              <a:t>Seamless ATM reporting </a:t>
            </a:r>
            <a:r>
              <a:rPr lang="en-US" sz="1400" dirty="0" smtClean="0">
                <a:latin typeface="+mn-lt"/>
              </a:rPr>
              <a:t>form (now electronic)</a:t>
            </a:r>
            <a:endParaRPr lang="en-US" sz="1400" dirty="0">
              <a:latin typeface="+mn-lt"/>
            </a:endParaRPr>
          </a:p>
        </p:txBody>
      </p:sp>
      <p:sp>
        <p:nvSpPr>
          <p:cNvPr id="15" name="TextBox 14"/>
          <p:cNvSpPr txBox="1"/>
          <p:nvPr/>
        </p:nvSpPr>
        <p:spPr>
          <a:xfrm>
            <a:off x="5943600" y="2727325"/>
            <a:ext cx="2514600" cy="1816100"/>
          </a:xfrm>
          <a:prstGeom prst="rect">
            <a:avLst/>
          </a:prstGeom>
          <a:noFill/>
        </p:spPr>
        <p:txBody>
          <a:bodyPr>
            <a:spAutoFit/>
          </a:bodyPr>
          <a:lstStyle/>
          <a:p>
            <a:pPr marL="342900" indent="-342900">
              <a:buFont typeface="+mj-lt"/>
              <a:buAutoNum type="arabicPeriod"/>
              <a:defRPr/>
            </a:pPr>
            <a:r>
              <a:rPr lang="en-US" sz="1400" dirty="0">
                <a:latin typeface="+mn-lt"/>
              </a:rPr>
              <a:t>Seamless Items identified as applicable or </a:t>
            </a:r>
            <a:r>
              <a:rPr lang="en-US" sz="1400" u="sng" dirty="0">
                <a:latin typeface="+mn-lt"/>
              </a:rPr>
              <a:t>not</a:t>
            </a:r>
            <a:r>
              <a:rPr lang="en-US" sz="1400" dirty="0">
                <a:latin typeface="+mn-lt"/>
              </a:rPr>
              <a:t> applicable</a:t>
            </a:r>
          </a:p>
          <a:p>
            <a:pPr marL="342900" indent="-342900">
              <a:buFont typeface="+mj-lt"/>
              <a:buAutoNum type="arabicPeriod"/>
              <a:defRPr/>
            </a:pPr>
            <a:r>
              <a:rPr lang="en-US" sz="1400" dirty="0">
                <a:latin typeface="+mn-lt"/>
              </a:rPr>
              <a:t>State Seamless ATM Plan (and other associated plans) updated</a:t>
            </a:r>
          </a:p>
          <a:p>
            <a:pPr marL="342900" indent="-342900">
              <a:buFont typeface="+mj-lt"/>
              <a:buAutoNum type="arabicPeriod"/>
              <a:defRPr/>
            </a:pPr>
            <a:r>
              <a:rPr lang="en-US" sz="1400" dirty="0">
                <a:latin typeface="+mn-lt"/>
              </a:rPr>
              <a:t>Seamless ATM reporting form updated </a:t>
            </a:r>
          </a:p>
        </p:txBody>
      </p:sp>
      <p:cxnSp>
        <p:nvCxnSpPr>
          <p:cNvPr id="16" name="Straight Arrow Connector 15"/>
          <p:cNvCxnSpPr/>
          <p:nvPr/>
        </p:nvCxnSpPr>
        <p:spPr>
          <a:xfrm>
            <a:off x="5348288" y="3059113"/>
            <a:ext cx="595312" cy="0"/>
          </a:xfrm>
          <a:prstGeom prst="straightConnector1">
            <a:avLst/>
          </a:prstGeom>
          <a:ln w="412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618038"/>
            <a:ext cx="130810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31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dirty="0" smtClean="0"/>
              <a:t>8 June 2015</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12</a:t>
            </a:fld>
            <a:endParaRPr lang="en-CA"/>
          </a:p>
        </p:txBody>
      </p:sp>
      <p:sp>
        <p:nvSpPr>
          <p:cNvPr id="6" name="Title 1"/>
          <p:cNvSpPr>
            <a:spLocks noGrp="1"/>
          </p:cNvSpPr>
          <p:nvPr>
            <p:ph type="title"/>
          </p:nvPr>
        </p:nvSpPr>
        <p:spPr>
          <a:xfrm>
            <a:off x="457200" y="1052736"/>
            <a:ext cx="8229600" cy="648072"/>
          </a:xfrm>
        </p:spPr>
        <p:txBody>
          <a:bodyPr/>
          <a:lstStyle/>
          <a:p>
            <a:r>
              <a:rPr lang="en-US" dirty="0" smtClean="0"/>
              <a:t>Implementation Challenges</a:t>
            </a:r>
            <a:endParaRPr lang="en-GB" dirty="0"/>
          </a:p>
        </p:txBody>
      </p:sp>
      <p:sp>
        <p:nvSpPr>
          <p:cNvPr id="7" name="Content Placeholder 2"/>
          <p:cNvSpPr>
            <a:spLocks noGrp="1"/>
          </p:cNvSpPr>
          <p:nvPr>
            <p:ph idx="1"/>
          </p:nvPr>
        </p:nvSpPr>
        <p:spPr>
          <a:xfrm>
            <a:off x="457200" y="1772816"/>
            <a:ext cx="8229600" cy="4680520"/>
          </a:xfrm>
        </p:spPr>
        <p:txBody>
          <a:bodyPr>
            <a:normAutofit fontScale="85000" lnSpcReduction="10000"/>
          </a:bodyPr>
          <a:lstStyle/>
          <a:p>
            <a:pPr>
              <a:lnSpc>
                <a:spcPct val="110000"/>
              </a:lnSpc>
            </a:pPr>
            <a:r>
              <a:rPr lang="en-US" sz="2400" dirty="0" smtClean="0"/>
              <a:t>Understanding PBN</a:t>
            </a:r>
            <a:endParaRPr lang="en-US" sz="2400" dirty="0"/>
          </a:p>
          <a:p>
            <a:pPr lvl="1">
              <a:lnSpc>
                <a:spcPct val="110000"/>
              </a:lnSpc>
              <a:spcAft>
                <a:spcPts val="600"/>
              </a:spcAft>
            </a:pPr>
            <a:r>
              <a:rPr lang="en-US" sz="2000" dirty="0" smtClean="0"/>
              <a:t>States must engage a certain level of PBN expertise, either internally or externally, and should not be driven solely by contractors or vendors.</a:t>
            </a:r>
          </a:p>
          <a:p>
            <a:pPr lvl="1">
              <a:lnSpc>
                <a:spcPct val="110000"/>
              </a:lnSpc>
              <a:spcAft>
                <a:spcPts val="600"/>
              </a:spcAft>
            </a:pPr>
            <a:r>
              <a:rPr lang="en-US" sz="2000" dirty="0" smtClean="0"/>
              <a:t>It should be noted that the RSO’s Flight Procedures Programme - FPP is always willing to assist States with PBN expertise. The RSO manages day to day implementation issues with States regarding PBN, while the Regional Office manages PBN policy matters.</a:t>
            </a:r>
          </a:p>
          <a:p>
            <a:pPr lvl="1">
              <a:lnSpc>
                <a:spcPct val="110000"/>
              </a:lnSpc>
              <a:spcAft>
                <a:spcPts val="600"/>
              </a:spcAft>
            </a:pPr>
            <a:r>
              <a:rPr lang="en-US" sz="2000" dirty="0" smtClean="0"/>
              <a:t>While the Seamless ATM Plan provides excellent guidance, every situation must be assessed individually (such as the suitability of which PBN navigation must be applied where).</a:t>
            </a:r>
            <a:endParaRPr lang="en-US" sz="2000" dirty="0"/>
          </a:p>
          <a:p>
            <a:pPr lvl="1">
              <a:lnSpc>
                <a:spcPct val="110000"/>
              </a:lnSpc>
              <a:spcAft>
                <a:spcPts val="600"/>
              </a:spcAft>
            </a:pPr>
            <a:r>
              <a:rPr lang="en-US" sz="2100" dirty="0" smtClean="0"/>
              <a:t>The Regional PBN Plan no longer contains the regional PBN implementation policy, as this is now part of the Seamless ATM Plan, supporting numerous ASBU elements</a:t>
            </a:r>
            <a:r>
              <a:rPr lang="en-US" sz="2000" dirty="0" smtClean="0"/>
              <a:t>. As at NOV 2015, the Regional PBN Plan will revert to being guidance material describing the benefit of State PBN Plans, and how to develop a State PBN Plan (which can and should be part of a State Seamless ATM Plan).</a:t>
            </a:r>
          </a:p>
        </p:txBody>
      </p:sp>
    </p:spTree>
    <p:extLst>
      <p:ext uri="{BB962C8B-B14F-4D97-AF65-F5344CB8AC3E}">
        <p14:creationId xmlns:p14="http://schemas.microsoft.com/office/powerpoint/2010/main" val="296555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dirty="0" smtClean="0"/>
              <a:t>8 June 2015</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13</a:t>
            </a:fld>
            <a:endParaRPr lang="en-CA"/>
          </a:p>
        </p:txBody>
      </p:sp>
      <p:sp>
        <p:nvSpPr>
          <p:cNvPr id="6" name="Title 1"/>
          <p:cNvSpPr>
            <a:spLocks noGrp="1"/>
          </p:cNvSpPr>
          <p:nvPr>
            <p:ph type="title"/>
          </p:nvPr>
        </p:nvSpPr>
        <p:spPr>
          <a:xfrm>
            <a:off x="457200" y="1052736"/>
            <a:ext cx="8229600" cy="648072"/>
          </a:xfrm>
        </p:spPr>
        <p:txBody>
          <a:bodyPr/>
          <a:lstStyle/>
          <a:p>
            <a:r>
              <a:rPr lang="en-US" dirty="0" smtClean="0"/>
              <a:t>Implementation Challenges</a:t>
            </a:r>
            <a:endParaRPr lang="en-GB" dirty="0"/>
          </a:p>
        </p:txBody>
      </p:sp>
      <p:sp>
        <p:nvSpPr>
          <p:cNvPr id="7" name="Content Placeholder 2"/>
          <p:cNvSpPr>
            <a:spLocks noGrp="1"/>
          </p:cNvSpPr>
          <p:nvPr>
            <p:ph idx="1"/>
          </p:nvPr>
        </p:nvSpPr>
        <p:spPr>
          <a:xfrm>
            <a:off x="457200" y="1772816"/>
            <a:ext cx="8229600" cy="4680520"/>
          </a:xfrm>
        </p:spPr>
        <p:txBody>
          <a:bodyPr>
            <a:normAutofit fontScale="92500" lnSpcReduction="10000"/>
          </a:bodyPr>
          <a:lstStyle/>
          <a:p>
            <a:pPr>
              <a:lnSpc>
                <a:spcPct val="110000"/>
              </a:lnSpc>
            </a:pPr>
            <a:r>
              <a:rPr lang="en-US" sz="2400" dirty="0" smtClean="0"/>
              <a:t>Mandates</a:t>
            </a:r>
            <a:endParaRPr lang="en-US" sz="2400" dirty="0"/>
          </a:p>
          <a:p>
            <a:pPr lvl="1">
              <a:lnSpc>
                <a:spcPct val="110000"/>
              </a:lnSpc>
              <a:spcAft>
                <a:spcPts val="600"/>
              </a:spcAft>
            </a:pPr>
            <a:r>
              <a:rPr lang="en-US" sz="2000" dirty="0" smtClean="0"/>
              <a:t>With a need due to increasing density and complexity of traffic to </a:t>
            </a:r>
            <a:r>
              <a:rPr lang="en-US" sz="2000" dirty="0" err="1" smtClean="0"/>
              <a:t>recognise</a:t>
            </a:r>
            <a:r>
              <a:rPr lang="en-US" sz="2000" dirty="0" smtClean="0"/>
              <a:t> performance-based airspace as a norm, many States were implementing/planning airspace mandates (or routes as a first step).</a:t>
            </a:r>
            <a:endParaRPr lang="en-US" sz="2000" dirty="0"/>
          </a:p>
          <a:p>
            <a:pPr lvl="1">
              <a:lnSpc>
                <a:spcPct val="110000"/>
              </a:lnSpc>
              <a:spcAft>
                <a:spcPts val="600"/>
              </a:spcAft>
            </a:pPr>
            <a:r>
              <a:rPr lang="en-US" sz="2100" dirty="0" smtClean="0"/>
              <a:t>The concern was to ensure that such mandates were properly implemented. The first step is to determine aircraft equipage (present and planned), to match airspace user and ANSP planning</a:t>
            </a:r>
            <a:r>
              <a:rPr lang="en-US" sz="2000" dirty="0" smtClean="0"/>
              <a:t>. </a:t>
            </a:r>
          </a:p>
          <a:p>
            <a:pPr lvl="1">
              <a:lnSpc>
                <a:spcPct val="110000"/>
              </a:lnSpc>
              <a:spcAft>
                <a:spcPts val="600"/>
              </a:spcAft>
            </a:pPr>
            <a:r>
              <a:rPr lang="en-US" sz="2000" dirty="0" smtClean="0"/>
              <a:t>Other factors which must be taken into account are:</a:t>
            </a:r>
          </a:p>
          <a:p>
            <a:pPr lvl="2">
              <a:lnSpc>
                <a:spcPct val="110000"/>
              </a:lnSpc>
              <a:spcAft>
                <a:spcPts val="600"/>
              </a:spcAft>
            </a:pPr>
            <a:r>
              <a:rPr lang="en-US" sz="1600" dirty="0">
                <a:solidFill>
                  <a:schemeClr val="tx1"/>
                </a:solidFill>
                <a:latin typeface="+mn-lt"/>
                <a:cs typeface="+mn-cs"/>
              </a:rPr>
              <a:t>a safety benefit or a performance and cost </a:t>
            </a:r>
            <a:r>
              <a:rPr lang="en-US" sz="1600" dirty="0" smtClean="0">
                <a:solidFill>
                  <a:srgbClr val="FF0000"/>
                </a:solidFill>
                <a:latin typeface="+mn-lt"/>
                <a:cs typeface="+mn-cs"/>
              </a:rPr>
              <a:t>benefit</a:t>
            </a:r>
            <a:r>
              <a:rPr lang="en-US" sz="1600" dirty="0" smtClean="0">
                <a:solidFill>
                  <a:schemeClr val="tx1"/>
                </a:solidFill>
                <a:latin typeface="+mn-lt"/>
                <a:cs typeface="+mn-cs"/>
              </a:rPr>
              <a:t>;</a:t>
            </a:r>
          </a:p>
          <a:p>
            <a:pPr lvl="2">
              <a:lnSpc>
                <a:spcPct val="110000"/>
              </a:lnSpc>
              <a:spcAft>
                <a:spcPts val="600"/>
              </a:spcAft>
            </a:pPr>
            <a:r>
              <a:rPr lang="en-US" sz="1600" dirty="0">
                <a:solidFill>
                  <a:schemeClr val="tx1"/>
                </a:solidFill>
                <a:latin typeface="+mn-lt"/>
                <a:cs typeface="+mn-cs"/>
              </a:rPr>
              <a:t>appropriate prior </a:t>
            </a:r>
            <a:r>
              <a:rPr lang="en-US" sz="1600" dirty="0" smtClean="0">
                <a:solidFill>
                  <a:srgbClr val="FF0000"/>
                </a:solidFill>
                <a:latin typeface="+mn-lt"/>
                <a:cs typeface="+mn-cs"/>
              </a:rPr>
              <a:t>consultation</a:t>
            </a:r>
            <a:r>
              <a:rPr lang="en-US" sz="1600" dirty="0" smtClean="0">
                <a:solidFill>
                  <a:schemeClr val="tx1"/>
                </a:solidFill>
                <a:latin typeface="+mn-lt"/>
                <a:cs typeface="+mn-cs"/>
              </a:rPr>
              <a:t> </a:t>
            </a:r>
            <a:r>
              <a:rPr lang="en-US" sz="1600" dirty="0">
                <a:solidFill>
                  <a:schemeClr val="tx1"/>
                </a:solidFill>
                <a:latin typeface="+mn-lt"/>
                <a:cs typeface="+mn-cs"/>
              </a:rPr>
              <a:t>with affected airspace users and affected </a:t>
            </a:r>
            <a:r>
              <a:rPr lang="en-US" sz="1600" dirty="0" smtClean="0">
                <a:solidFill>
                  <a:schemeClr val="tx1"/>
                </a:solidFill>
                <a:latin typeface="+mn-lt"/>
                <a:cs typeface="+mn-cs"/>
              </a:rPr>
              <a:t>ATC units;</a:t>
            </a:r>
          </a:p>
          <a:p>
            <a:pPr lvl="2">
              <a:lnSpc>
                <a:spcPct val="110000"/>
              </a:lnSpc>
              <a:spcAft>
                <a:spcPts val="600"/>
              </a:spcAft>
            </a:pPr>
            <a:r>
              <a:rPr lang="en-US" sz="1600" dirty="0">
                <a:solidFill>
                  <a:schemeClr val="tx1"/>
                </a:solidFill>
                <a:latin typeface="+mn-lt"/>
                <a:cs typeface="+mn-cs"/>
              </a:rPr>
              <a:t>conduct of a safety </a:t>
            </a:r>
            <a:r>
              <a:rPr lang="en-US" sz="1600" dirty="0" smtClean="0">
                <a:solidFill>
                  <a:srgbClr val="FF0000"/>
                </a:solidFill>
                <a:latin typeface="+mn-lt"/>
                <a:cs typeface="+mn-cs"/>
              </a:rPr>
              <a:t>case</a:t>
            </a:r>
            <a:r>
              <a:rPr lang="en-US" sz="1600" dirty="0" smtClean="0">
                <a:solidFill>
                  <a:schemeClr val="tx1"/>
                </a:solidFill>
                <a:latin typeface="+mn-lt"/>
                <a:cs typeface="+mn-cs"/>
              </a:rPr>
              <a:t>;</a:t>
            </a:r>
          </a:p>
          <a:p>
            <a:pPr lvl="2">
              <a:lnSpc>
                <a:spcPct val="110000"/>
              </a:lnSpc>
              <a:spcAft>
                <a:spcPts val="600"/>
              </a:spcAft>
            </a:pPr>
            <a:r>
              <a:rPr lang="en-US" sz="1600" dirty="0">
                <a:solidFill>
                  <a:schemeClr val="tx1"/>
                </a:solidFill>
                <a:latin typeface="+mn-lt"/>
                <a:cs typeface="+mn-cs"/>
              </a:rPr>
              <a:t>appropriate pilot and ATC </a:t>
            </a:r>
            <a:r>
              <a:rPr lang="en-US" sz="1600" dirty="0">
                <a:solidFill>
                  <a:srgbClr val="FF0000"/>
                </a:solidFill>
                <a:latin typeface="+mn-lt"/>
                <a:cs typeface="+mn-cs"/>
              </a:rPr>
              <a:t>training</a:t>
            </a:r>
            <a:r>
              <a:rPr lang="en-US" sz="1600" dirty="0" smtClean="0">
                <a:solidFill>
                  <a:schemeClr val="tx1"/>
                </a:solidFill>
                <a:latin typeface="+mn-lt"/>
                <a:cs typeface="+mn-cs"/>
              </a:rPr>
              <a:t>; and</a:t>
            </a:r>
          </a:p>
          <a:p>
            <a:pPr lvl="2">
              <a:lnSpc>
                <a:spcPct val="110000"/>
              </a:lnSpc>
              <a:spcAft>
                <a:spcPts val="600"/>
              </a:spcAft>
            </a:pPr>
            <a:r>
              <a:rPr lang="en-US" sz="1600" dirty="0" smtClean="0">
                <a:solidFill>
                  <a:schemeClr val="tx1"/>
                </a:solidFill>
                <a:latin typeface="+mn-lt"/>
                <a:cs typeface="+mn-cs"/>
              </a:rPr>
              <a:t>appropriate </a:t>
            </a:r>
            <a:r>
              <a:rPr lang="en-US" sz="1600" dirty="0" smtClean="0">
                <a:solidFill>
                  <a:srgbClr val="FF0000"/>
                </a:solidFill>
                <a:latin typeface="+mn-lt"/>
                <a:cs typeface="+mn-cs"/>
              </a:rPr>
              <a:t>promulgation</a:t>
            </a:r>
            <a:r>
              <a:rPr lang="en-US" sz="1600" dirty="0" smtClean="0">
                <a:solidFill>
                  <a:schemeClr val="tx1"/>
                </a:solidFill>
                <a:latin typeface="+mn-lt"/>
                <a:cs typeface="+mn-cs"/>
              </a:rPr>
              <a:t> (well in advance and Annex 15 compliant… not by NOTAM!).</a:t>
            </a:r>
            <a:endParaRPr lang="en-US" sz="1600" dirty="0"/>
          </a:p>
        </p:txBody>
      </p:sp>
    </p:spTree>
    <p:extLst>
      <p:ext uri="{BB962C8B-B14F-4D97-AF65-F5344CB8AC3E}">
        <p14:creationId xmlns:p14="http://schemas.microsoft.com/office/powerpoint/2010/main" val="12759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dirty="0" smtClean="0"/>
              <a:t>8 June 2015</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14</a:t>
            </a:fld>
            <a:endParaRPr lang="en-CA"/>
          </a:p>
        </p:txBody>
      </p:sp>
      <p:sp>
        <p:nvSpPr>
          <p:cNvPr id="6" name="Title 1"/>
          <p:cNvSpPr>
            <a:spLocks noGrp="1"/>
          </p:cNvSpPr>
          <p:nvPr>
            <p:ph type="title"/>
          </p:nvPr>
        </p:nvSpPr>
        <p:spPr>
          <a:xfrm>
            <a:off x="457200" y="1052736"/>
            <a:ext cx="8229600" cy="648072"/>
          </a:xfrm>
        </p:spPr>
        <p:txBody>
          <a:bodyPr/>
          <a:lstStyle/>
          <a:p>
            <a:r>
              <a:rPr lang="en-US" dirty="0" smtClean="0"/>
              <a:t>Implementation Challenges</a:t>
            </a:r>
            <a:endParaRPr lang="en-GB" dirty="0"/>
          </a:p>
        </p:txBody>
      </p:sp>
      <p:sp>
        <p:nvSpPr>
          <p:cNvPr id="7" name="Content Placeholder 2"/>
          <p:cNvSpPr>
            <a:spLocks noGrp="1"/>
          </p:cNvSpPr>
          <p:nvPr>
            <p:ph idx="1"/>
          </p:nvPr>
        </p:nvSpPr>
        <p:spPr>
          <a:xfrm>
            <a:off x="457200" y="1772816"/>
            <a:ext cx="8229600" cy="4680520"/>
          </a:xfrm>
        </p:spPr>
        <p:txBody>
          <a:bodyPr>
            <a:normAutofit fontScale="70000" lnSpcReduction="20000"/>
          </a:bodyPr>
          <a:lstStyle/>
          <a:p>
            <a:pPr>
              <a:lnSpc>
                <a:spcPct val="110000"/>
              </a:lnSpc>
            </a:pPr>
            <a:r>
              <a:rPr lang="en-US" sz="3100" dirty="0" smtClean="0"/>
              <a:t>Common PBN ATS route problems</a:t>
            </a:r>
            <a:endParaRPr lang="en-US" sz="3100" dirty="0"/>
          </a:p>
          <a:p>
            <a:pPr lvl="1">
              <a:lnSpc>
                <a:spcPct val="110000"/>
              </a:lnSpc>
              <a:spcAft>
                <a:spcPts val="600"/>
              </a:spcAft>
            </a:pPr>
            <a:r>
              <a:rPr lang="en-US" sz="2100" dirty="0" smtClean="0">
                <a:solidFill>
                  <a:schemeClr val="tx1"/>
                </a:solidFill>
                <a:latin typeface="+mn-lt"/>
                <a:cs typeface="+mn-cs"/>
              </a:rPr>
              <a:t>procedural  ATC separations  based on PBN routes within ATS surveillance (CAT S) airspace, whereas the </a:t>
            </a:r>
            <a:r>
              <a:rPr lang="en-US" sz="2100" dirty="0" smtClean="0">
                <a:solidFill>
                  <a:srgbClr val="FF0000"/>
                </a:solidFill>
                <a:latin typeface="+mn-lt"/>
                <a:cs typeface="+mn-cs"/>
              </a:rPr>
              <a:t>ATC </a:t>
            </a:r>
            <a:r>
              <a:rPr lang="en-US" sz="2100" dirty="0">
                <a:solidFill>
                  <a:srgbClr val="FF0000"/>
                </a:solidFill>
                <a:latin typeface="+mn-lt"/>
                <a:cs typeface="+mn-cs"/>
              </a:rPr>
              <a:t>separation should be based on  surveillance </a:t>
            </a:r>
            <a:r>
              <a:rPr lang="en-US" sz="2100" dirty="0">
                <a:solidFill>
                  <a:schemeClr val="tx1"/>
                </a:solidFill>
                <a:latin typeface="+mn-lt"/>
                <a:cs typeface="+mn-cs"/>
              </a:rPr>
              <a:t>(the ATM component</a:t>
            </a:r>
            <a:r>
              <a:rPr lang="en-US" sz="2100" dirty="0" smtClean="0">
                <a:solidFill>
                  <a:schemeClr val="tx1"/>
                </a:solidFill>
                <a:latin typeface="+mn-lt"/>
                <a:cs typeface="+mn-cs"/>
              </a:rPr>
              <a:t>). The PBN designation in this case </a:t>
            </a:r>
            <a:r>
              <a:rPr lang="en-US" sz="2100" dirty="0">
                <a:solidFill>
                  <a:schemeClr val="tx1"/>
                </a:solidFill>
                <a:latin typeface="+mn-lt"/>
                <a:cs typeface="+mn-cs"/>
              </a:rPr>
              <a:t>is </a:t>
            </a:r>
            <a:r>
              <a:rPr lang="en-US" sz="2100" dirty="0" smtClean="0">
                <a:solidFill>
                  <a:schemeClr val="tx1"/>
                </a:solidFill>
                <a:latin typeface="+mn-lt"/>
                <a:cs typeface="+mn-cs"/>
              </a:rPr>
              <a:t>for </a:t>
            </a:r>
            <a:r>
              <a:rPr lang="en-US" sz="2100" dirty="0">
                <a:solidFill>
                  <a:schemeClr val="tx1"/>
                </a:solidFill>
                <a:latin typeface="+mn-lt"/>
                <a:cs typeface="+mn-cs"/>
              </a:rPr>
              <a:t>navigation </a:t>
            </a:r>
            <a:r>
              <a:rPr lang="en-US" sz="2100" dirty="0" smtClean="0">
                <a:solidFill>
                  <a:schemeClr val="tx1"/>
                </a:solidFill>
                <a:latin typeface="+mn-lt"/>
                <a:cs typeface="+mn-cs"/>
              </a:rPr>
              <a:t>(</a:t>
            </a:r>
            <a:r>
              <a:rPr lang="en-US" sz="2100" dirty="0">
                <a:solidFill>
                  <a:schemeClr val="tx1"/>
                </a:solidFill>
                <a:latin typeface="+mn-lt"/>
                <a:cs typeface="+mn-cs"/>
              </a:rPr>
              <a:t>the N component</a:t>
            </a:r>
            <a:r>
              <a:rPr lang="en-US" sz="2100" dirty="0" smtClean="0">
                <a:solidFill>
                  <a:schemeClr val="tx1"/>
                </a:solidFill>
                <a:latin typeface="+mn-lt"/>
                <a:cs typeface="+mn-cs"/>
              </a:rPr>
              <a:t>), and it </a:t>
            </a:r>
            <a:r>
              <a:rPr lang="en-US" sz="2100" dirty="0">
                <a:solidFill>
                  <a:schemeClr val="tx1"/>
                </a:solidFill>
                <a:latin typeface="+mn-lt"/>
                <a:cs typeface="+mn-cs"/>
              </a:rPr>
              <a:t>is unnecessary to space routes by </a:t>
            </a:r>
            <a:r>
              <a:rPr lang="en-US" sz="2100" dirty="0" smtClean="0">
                <a:solidFill>
                  <a:schemeClr val="tx1"/>
                </a:solidFill>
                <a:latin typeface="+mn-lt"/>
                <a:cs typeface="+mn-cs"/>
              </a:rPr>
              <a:t>the </a:t>
            </a:r>
            <a:r>
              <a:rPr lang="en-US" sz="2100" dirty="0">
                <a:solidFill>
                  <a:schemeClr val="tx1"/>
                </a:solidFill>
                <a:latin typeface="+mn-lt"/>
                <a:cs typeface="+mn-cs"/>
              </a:rPr>
              <a:t>procedural separation used in CAT R airspace </a:t>
            </a:r>
            <a:r>
              <a:rPr lang="en-US" sz="2100" dirty="0" smtClean="0">
                <a:solidFill>
                  <a:schemeClr val="tx1"/>
                </a:solidFill>
                <a:latin typeface="+mn-lt"/>
                <a:cs typeface="+mn-cs"/>
              </a:rPr>
              <a:t>(the Seamless </a:t>
            </a:r>
            <a:r>
              <a:rPr lang="en-US" sz="2100" dirty="0">
                <a:solidFill>
                  <a:schemeClr val="tx1"/>
                </a:solidFill>
                <a:latin typeface="+mn-lt"/>
                <a:cs typeface="+mn-cs"/>
              </a:rPr>
              <a:t>ATM Plan refers</a:t>
            </a:r>
            <a:r>
              <a:rPr lang="en-US" sz="2100" dirty="0" smtClean="0">
                <a:solidFill>
                  <a:schemeClr val="tx1"/>
                </a:solidFill>
                <a:latin typeface="+mn-lt"/>
                <a:cs typeface="+mn-cs"/>
              </a:rPr>
              <a:t>);</a:t>
            </a:r>
            <a:endParaRPr lang="en-US" sz="2100" dirty="0">
              <a:solidFill>
                <a:schemeClr val="tx1"/>
              </a:solidFill>
              <a:latin typeface="+mn-lt"/>
              <a:cs typeface="+mn-cs"/>
            </a:endParaRPr>
          </a:p>
          <a:p>
            <a:pPr lvl="1">
              <a:lnSpc>
                <a:spcPct val="110000"/>
              </a:lnSpc>
              <a:spcAft>
                <a:spcPts val="600"/>
              </a:spcAft>
            </a:pPr>
            <a:r>
              <a:rPr lang="en-US" sz="2100" dirty="0">
                <a:solidFill>
                  <a:schemeClr val="tx1"/>
                </a:solidFill>
                <a:latin typeface="+mn-lt"/>
                <a:cs typeface="+mn-cs"/>
              </a:rPr>
              <a:t>PBN-based separation capability </a:t>
            </a:r>
            <a:r>
              <a:rPr lang="en-US" sz="2100" dirty="0" smtClean="0">
                <a:solidFill>
                  <a:schemeClr val="tx1"/>
                </a:solidFill>
                <a:latin typeface="+mn-lt"/>
                <a:cs typeface="+mn-cs"/>
              </a:rPr>
              <a:t>is implemented by </a:t>
            </a:r>
            <a:r>
              <a:rPr lang="en-US" sz="2100" dirty="0">
                <a:solidFill>
                  <a:schemeClr val="tx1"/>
                </a:solidFill>
                <a:latin typeface="+mn-lt"/>
                <a:cs typeface="+mn-cs"/>
              </a:rPr>
              <a:t>specific </a:t>
            </a:r>
            <a:r>
              <a:rPr lang="en-US" sz="2100" dirty="0" smtClean="0">
                <a:solidFill>
                  <a:schemeClr val="tx1"/>
                </a:solidFill>
                <a:latin typeface="+mn-lt"/>
                <a:cs typeface="+mn-cs"/>
              </a:rPr>
              <a:t>routes, not by </a:t>
            </a:r>
            <a:r>
              <a:rPr lang="en-US" sz="2100" dirty="0" smtClean="0">
                <a:solidFill>
                  <a:srgbClr val="FF0000"/>
                </a:solidFill>
                <a:latin typeface="+mn-lt"/>
                <a:cs typeface="+mn-cs"/>
              </a:rPr>
              <a:t>airspace block</a:t>
            </a:r>
            <a:r>
              <a:rPr lang="en-US" sz="2100" dirty="0" smtClean="0">
                <a:solidFill>
                  <a:schemeClr val="tx1"/>
                </a:solidFill>
                <a:latin typeface="+mn-lt"/>
                <a:cs typeface="+mn-cs"/>
              </a:rPr>
              <a:t>, resulting in a multitude of separation standards  and increased ATC complexity, while not offering benefits to suitably equipped aircraft on an opportunity basis;</a:t>
            </a:r>
          </a:p>
          <a:p>
            <a:pPr lvl="1">
              <a:lnSpc>
                <a:spcPct val="110000"/>
              </a:lnSpc>
              <a:spcAft>
                <a:spcPts val="600"/>
              </a:spcAft>
            </a:pPr>
            <a:r>
              <a:rPr lang="en-US" sz="2100" dirty="0" smtClean="0">
                <a:solidFill>
                  <a:schemeClr val="tx1"/>
                </a:solidFill>
                <a:latin typeface="+mn-lt"/>
                <a:cs typeface="+mn-cs"/>
              </a:rPr>
              <a:t>PBN-based separation is only implemented longitudinally, instead of </a:t>
            </a:r>
            <a:r>
              <a:rPr lang="en-US" sz="2100" dirty="0" smtClean="0">
                <a:solidFill>
                  <a:srgbClr val="FF0000"/>
                </a:solidFill>
                <a:latin typeface="+mn-lt"/>
                <a:cs typeface="+mn-cs"/>
              </a:rPr>
              <a:t>horizontally</a:t>
            </a:r>
            <a:r>
              <a:rPr lang="en-US" sz="2100" dirty="0" smtClean="0">
                <a:solidFill>
                  <a:schemeClr val="tx1"/>
                </a:solidFill>
                <a:latin typeface="+mn-lt"/>
                <a:cs typeface="+mn-cs"/>
              </a:rPr>
              <a:t>;</a:t>
            </a:r>
          </a:p>
          <a:p>
            <a:pPr lvl="1">
              <a:lnSpc>
                <a:spcPct val="110000"/>
              </a:lnSpc>
              <a:spcAft>
                <a:spcPts val="600"/>
              </a:spcAft>
            </a:pPr>
            <a:r>
              <a:rPr lang="en-US" sz="2100" dirty="0" smtClean="0">
                <a:solidFill>
                  <a:schemeClr val="tx1"/>
                </a:solidFill>
                <a:latin typeface="+mn-lt"/>
                <a:cs typeface="+mn-cs"/>
              </a:rPr>
              <a:t>Use of </a:t>
            </a:r>
            <a:r>
              <a:rPr lang="en-US" sz="2100" dirty="0" smtClean="0">
                <a:solidFill>
                  <a:srgbClr val="FF0000"/>
                </a:solidFill>
                <a:latin typeface="+mn-lt"/>
                <a:cs typeface="+mn-cs"/>
              </a:rPr>
              <a:t>RNAV 5</a:t>
            </a:r>
            <a:r>
              <a:rPr lang="en-US" sz="2100" dirty="0" smtClean="0">
                <a:solidFill>
                  <a:schemeClr val="tx1"/>
                </a:solidFill>
                <a:latin typeface="+mn-lt"/>
                <a:cs typeface="+mn-cs"/>
              </a:rPr>
              <a:t> outside VHF coverage, or within complex terminal/CAT S </a:t>
            </a:r>
            <a:r>
              <a:rPr lang="en-US" sz="2100" dirty="0" err="1" smtClean="0">
                <a:solidFill>
                  <a:schemeClr val="tx1"/>
                </a:solidFill>
                <a:latin typeface="+mn-lt"/>
                <a:cs typeface="+mn-cs"/>
              </a:rPr>
              <a:t>en</a:t>
            </a:r>
            <a:r>
              <a:rPr lang="en-US" sz="2100" dirty="0" smtClean="0">
                <a:solidFill>
                  <a:schemeClr val="tx1"/>
                </a:solidFill>
                <a:latin typeface="+mn-lt"/>
                <a:cs typeface="+mn-cs"/>
              </a:rPr>
              <a:t>-route airspace, instead of RNAV 2 (dependent on equipage); failure </a:t>
            </a:r>
            <a:r>
              <a:rPr lang="en-US" sz="2100" dirty="0">
                <a:solidFill>
                  <a:schemeClr val="tx1"/>
                </a:solidFill>
                <a:latin typeface="+mn-lt"/>
                <a:cs typeface="+mn-cs"/>
              </a:rPr>
              <a:t>to include RNP 2 in </a:t>
            </a:r>
            <a:r>
              <a:rPr lang="en-US" sz="2100" dirty="0" smtClean="0">
                <a:solidFill>
                  <a:schemeClr val="tx1"/>
                </a:solidFill>
                <a:latin typeface="+mn-lt"/>
                <a:cs typeface="+mn-cs"/>
              </a:rPr>
              <a:t>planning;</a:t>
            </a:r>
          </a:p>
          <a:p>
            <a:pPr lvl="1">
              <a:lnSpc>
                <a:spcPct val="110000"/>
              </a:lnSpc>
              <a:spcAft>
                <a:spcPts val="600"/>
              </a:spcAft>
            </a:pPr>
            <a:r>
              <a:rPr lang="en-US" sz="2100" dirty="0" smtClean="0">
                <a:solidFill>
                  <a:schemeClr val="tx1"/>
                </a:solidFill>
                <a:latin typeface="+mn-lt"/>
                <a:cs typeface="+mn-cs"/>
              </a:rPr>
              <a:t>Poor understanding of the difference between </a:t>
            </a:r>
            <a:r>
              <a:rPr lang="en-US" sz="2100" dirty="0" smtClean="0">
                <a:solidFill>
                  <a:srgbClr val="FF0000"/>
                </a:solidFill>
                <a:latin typeface="+mn-lt"/>
                <a:cs typeface="+mn-cs"/>
              </a:rPr>
              <a:t>RNAV and RNP </a:t>
            </a:r>
            <a:r>
              <a:rPr lang="en-US" sz="2100" dirty="0" smtClean="0">
                <a:solidFill>
                  <a:schemeClr val="tx1"/>
                </a:solidFill>
                <a:latin typeface="+mn-lt"/>
                <a:cs typeface="+mn-cs"/>
              </a:rPr>
              <a:t>(which is not significant in CAT S airspace other than to give more track-keeping assurance before ATC intervention);</a:t>
            </a:r>
          </a:p>
          <a:p>
            <a:pPr lvl="1">
              <a:lnSpc>
                <a:spcPct val="110000"/>
              </a:lnSpc>
              <a:spcAft>
                <a:spcPts val="600"/>
              </a:spcAft>
            </a:pPr>
            <a:r>
              <a:rPr lang="en-US" sz="2100" dirty="0" smtClean="0">
                <a:solidFill>
                  <a:schemeClr val="tx1"/>
                </a:solidFill>
                <a:latin typeface="+mn-lt"/>
                <a:cs typeface="+mn-cs"/>
              </a:rPr>
              <a:t>Lack of understanding that conventional routes don’t need to be re-designated as PBN unless it is being realigned, or there are insufficient terrestrial aids, or it is within CAT R airspace;</a:t>
            </a:r>
          </a:p>
          <a:p>
            <a:pPr lvl="1">
              <a:lnSpc>
                <a:spcPct val="110000"/>
              </a:lnSpc>
              <a:spcAft>
                <a:spcPts val="600"/>
              </a:spcAft>
            </a:pPr>
            <a:r>
              <a:rPr lang="en-US" sz="2100" dirty="0" smtClean="0">
                <a:solidFill>
                  <a:schemeClr val="tx1"/>
                </a:solidFill>
                <a:latin typeface="+mn-lt"/>
                <a:cs typeface="+mn-cs"/>
              </a:rPr>
              <a:t>Misconception that there is an onus on ATC to approve PBN aircraft before application of PBN.</a:t>
            </a:r>
            <a:endParaRPr lang="en-US" sz="2100" dirty="0">
              <a:solidFill>
                <a:schemeClr val="tx1"/>
              </a:solidFill>
              <a:latin typeface="+mn-lt"/>
              <a:cs typeface="+mn-cs"/>
            </a:endParaRPr>
          </a:p>
        </p:txBody>
      </p:sp>
    </p:spTree>
    <p:extLst>
      <p:ext uri="{BB962C8B-B14F-4D97-AF65-F5344CB8AC3E}">
        <p14:creationId xmlns:p14="http://schemas.microsoft.com/office/powerpoint/2010/main" val="369372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dirty="0" smtClean="0"/>
              <a:t>8 June 2015</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15</a:t>
            </a:fld>
            <a:endParaRPr lang="en-CA"/>
          </a:p>
        </p:txBody>
      </p:sp>
      <p:sp>
        <p:nvSpPr>
          <p:cNvPr id="6" name="Title 1"/>
          <p:cNvSpPr>
            <a:spLocks noGrp="1"/>
          </p:cNvSpPr>
          <p:nvPr>
            <p:ph type="title"/>
          </p:nvPr>
        </p:nvSpPr>
        <p:spPr>
          <a:xfrm>
            <a:off x="457200" y="1052736"/>
            <a:ext cx="8229600" cy="648072"/>
          </a:xfrm>
        </p:spPr>
        <p:txBody>
          <a:bodyPr/>
          <a:lstStyle/>
          <a:p>
            <a:r>
              <a:rPr lang="en-US" dirty="0" smtClean="0"/>
              <a:t>Implementation Challenges</a:t>
            </a:r>
            <a:endParaRPr lang="en-GB" dirty="0"/>
          </a:p>
        </p:txBody>
      </p:sp>
      <p:sp>
        <p:nvSpPr>
          <p:cNvPr id="7" name="Content Placeholder 2"/>
          <p:cNvSpPr>
            <a:spLocks noGrp="1"/>
          </p:cNvSpPr>
          <p:nvPr>
            <p:ph idx="1"/>
          </p:nvPr>
        </p:nvSpPr>
        <p:spPr>
          <a:xfrm>
            <a:off x="457200" y="1772816"/>
            <a:ext cx="8229600" cy="4680520"/>
          </a:xfrm>
        </p:spPr>
        <p:txBody>
          <a:bodyPr>
            <a:normAutofit fontScale="92500" lnSpcReduction="10000"/>
          </a:bodyPr>
          <a:lstStyle/>
          <a:p>
            <a:pPr>
              <a:lnSpc>
                <a:spcPct val="110000"/>
              </a:lnSpc>
            </a:pPr>
            <a:r>
              <a:rPr lang="en-US" sz="2400" dirty="0" smtClean="0"/>
              <a:t>Air Traffic Management System Integration</a:t>
            </a:r>
            <a:endParaRPr lang="en-US" sz="2400" dirty="0"/>
          </a:p>
          <a:p>
            <a:pPr lvl="1">
              <a:lnSpc>
                <a:spcPct val="110000"/>
              </a:lnSpc>
              <a:spcAft>
                <a:spcPts val="600"/>
              </a:spcAft>
            </a:pPr>
            <a:r>
              <a:rPr lang="en-US" sz="2000" dirty="0" smtClean="0"/>
              <a:t>Within Category R (remote) airspace, many </a:t>
            </a:r>
            <a:r>
              <a:rPr lang="en-US" sz="2000" dirty="0" err="1" smtClean="0"/>
              <a:t>en</a:t>
            </a:r>
            <a:r>
              <a:rPr lang="en-US" sz="2000" dirty="0" smtClean="0"/>
              <a:t>-route PBN applications are supported by the implementation of data link communication (Controller Pilot Data Link Communications – CPDLC), and ATS surveillance (Automatic Dependent Surveillance – Contract – ADS-C).</a:t>
            </a:r>
            <a:endParaRPr lang="en-US" sz="2000" dirty="0"/>
          </a:p>
          <a:p>
            <a:pPr lvl="1">
              <a:lnSpc>
                <a:spcPct val="110000"/>
              </a:lnSpc>
              <a:spcAft>
                <a:spcPts val="600"/>
              </a:spcAft>
            </a:pPr>
            <a:r>
              <a:rPr lang="en-US" sz="2100" dirty="0" smtClean="0"/>
              <a:t>The problem many ANSPs face is that the introduction of such technologies requires proper project management and safety cases, which are often not conducted properly.</a:t>
            </a:r>
          </a:p>
          <a:p>
            <a:pPr lvl="1">
              <a:lnSpc>
                <a:spcPct val="110000"/>
              </a:lnSpc>
              <a:spcAft>
                <a:spcPts val="600"/>
              </a:spcAft>
            </a:pPr>
            <a:r>
              <a:rPr lang="en-US" sz="2100" dirty="0" smtClean="0"/>
              <a:t>Even the essential monitoring of data link performance </a:t>
            </a:r>
            <a:r>
              <a:rPr lang="en-US" sz="2100" dirty="0"/>
              <a:t>after implementation </a:t>
            </a:r>
            <a:r>
              <a:rPr lang="en-US" sz="2100" dirty="0" smtClean="0"/>
              <a:t>(in accordance with the provisions of Annex 11) is sometimes not done</a:t>
            </a:r>
            <a:r>
              <a:rPr lang="en-US" sz="2000" dirty="0" smtClean="0"/>
              <a:t>. </a:t>
            </a:r>
          </a:p>
          <a:p>
            <a:pPr lvl="1">
              <a:lnSpc>
                <a:spcPct val="110000"/>
              </a:lnSpc>
              <a:spcAft>
                <a:spcPts val="600"/>
              </a:spcAft>
            </a:pPr>
            <a:r>
              <a:rPr lang="en-US" sz="2000" dirty="0" smtClean="0"/>
              <a:t>Processing of PBN capability included in flight plans needs to be enabled within ATM systems, particularly ATS surveillance.</a:t>
            </a:r>
          </a:p>
        </p:txBody>
      </p:sp>
    </p:spTree>
    <p:extLst>
      <p:ext uri="{BB962C8B-B14F-4D97-AF65-F5344CB8AC3E}">
        <p14:creationId xmlns:p14="http://schemas.microsoft.com/office/powerpoint/2010/main" val="38878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246" t="21095" r="16039" b="15423"/>
          <a:stretch/>
        </p:blipFill>
        <p:spPr bwMode="auto">
          <a:xfrm>
            <a:off x="-22744" y="-43566"/>
            <a:ext cx="9166744" cy="6901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634" t="35821" r="25000" b="25174"/>
          <a:stretch/>
        </p:blipFill>
        <p:spPr bwMode="auto">
          <a:xfrm>
            <a:off x="-59394" y="709640"/>
            <a:ext cx="9203394" cy="614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282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4A4"/>
                </a:solidFill>
              </a:rPr>
              <a:t>Reference Information</a:t>
            </a:r>
            <a:endParaRPr lang="en-CA" dirty="0">
              <a:solidFill>
                <a:srgbClr val="0054A4"/>
              </a:solidFill>
            </a:endParaRPr>
          </a:p>
        </p:txBody>
      </p:sp>
      <p:sp>
        <p:nvSpPr>
          <p:cNvPr id="3" name="Content Placeholder 2"/>
          <p:cNvSpPr>
            <a:spLocks noGrp="1"/>
          </p:cNvSpPr>
          <p:nvPr>
            <p:ph idx="1"/>
          </p:nvPr>
        </p:nvSpPr>
        <p:spPr>
          <a:xfrm>
            <a:off x="323528" y="1772816"/>
            <a:ext cx="8568952" cy="4680520"/>
          </a:xfrm>
        </p:spPr>
        <p:txBody>
          <a:bodyPr>
            <a:normAutofit lnSpcReduction="10000"/>
          </a:bodyPr>
          <a:lstStyle/>
          <a:p>
            <a:r>
              <a:rPr lang="en-US" dirty="0" smtClean="0"/>
              <a:t>PBN Separation Minima for Terminal Airspace </a:t>
            </a:r>
            <a:r>
              <a:rPr lang="en-US" sz="2000" dirty="0" smtClean="0">
                <a:solidFill>
                  <a:srgbClr val="92D050"/>
                </a:solidFill>
              </a:rPr>
              <a:t>(2016)</a:t>
            </a:r>
          </a:p>
          <a:p>
            <a:pPr lvl="1"/>
            <a:r>
              <a:rPr lang="en-US" dirty="0" smtClean="0"/>
              <a:t>RNP-1, A-RNP, RNP APCH or RNP AR APCH</a:t>
            </a:r>
          </a:p>
          <a:p>
            <a:pPr lvl="1"/>
            <a:r>
              <a:rPr lang="en-US" dirty="0" smtClean="0"/>
              <a:t>Safety assessment for terminal area separation minima for surveillance and non-surveillance airspace</a:t>
            </a:r>
          </a:p>
          <a:p>
            <a:r>
              <a:rPr lang="en-US" dirty="0" smtClean="0"/>
              <a:t>GBAS Landing System (GLS) for parallel </a:t>
            </a:r>
            <a:r>
              <a:rPr lang="en-US" dirty="0" err="1" smtClean="0"/>
              <a:t>rwy</a:t>
            </a:r>
            <a:r>
              <a:rPr lang="en-US" dirty="0" smtClean="0"/>
              <a:t> ops </a:t>
            </a:r>
            <a:r>
              <a:rPr lang="en-US" sz="2200" dirty="0" smtClean="0">
                <a:solidFill>
                  <a:srgbClr val="FFC000"/>
                </a:solidFill>
              </a:rPr>
              <a:t>(2018)</a:t>
            </a:r>
          </a:p>
          <a:p>
            <a:pPr lvl="1"/>
            <a:r>
              <a:rPr lang="en-US" dirty="0" smtClean="0"/>
              <a:t>Procedures and guidance required </a:t>
            </a:r>
          </a:p>
          <a:p>
            <a:pPr lvl="1"/>
            <a:r>
              <a:rPr lang="en-US" dirty="0" smtClean="0"/>
              <a:t>Comparative assessment (ILS/MLS vs GLS and RNP) to derive GLS requirements</a:t>
            </a:r>
            <a:endParaRPr lang="en-CA" dirty="0"/>
          </a:p>
        </p:txBody>
      </p:sp>
      <p:sp>
        <p:nvSpPr>
          <p:cNvPr id="4" name="Date Placeholder 3"/>
          <p:cNvSpPr>
            <a:spLocks noGrp="1"/>
          </p:cNvSpPr>
          <p:nvPr>
            <p:ph type="dt" sz="half" idx="10"/>
          </p:nvPr>
        </p:nvSpPr>
        <p:spPr/>
        <p:txBody>
          <a:bodyPr/>
          <a:lstStyle/>
          <a:p>
            <a:r>
              <a:rPr lang="en-CA" dirty="0" smtClean="0"/>
              <a:t>8 June 2015</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17</a:t>
            </a:fld>
            <a:endParaRPr lang="en-CA"/>
          </a:p>
        </p:txBody>
      </p:sp>
    </p:spTree>
    <p:extLst>
      <p:ext uri="{BB962C8B-B14F-4D97-AF65-F5344CB8AC3E}">
        <p14:creationId xmlns:p14="http://schemas.microsoft.com/office/powerpoint/2010/main" val="968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4A4"/>
                </a:solidFill>
              </a:rPr>
              <a:t>Reference Information</a:t>
            </a:r>
            <a:endParaRPr lang="en-CA" dirty="0">
              <a:solidFill>
                <a:srgbClr val="0054A4"/>
              </a:solidFill>
            </a:endParaRPr>
          </a:p>
        </p:txBody>
      </p:sp>
      <p:sp>
        <p:nvSpPr>
          <p:cNvPr id="3" name="Content Placeholder 2"/>
          <p:cNvSpPr>
            <a:spLocks noGrp="1"/>
          </p:cNvSpPr>
          <p:nvPr>
            <p:ph idx="1"/>
          </p:nvPr>
        </p:nvSpPr>
        <p:spPr>
          <a:xfrm>
            <a:off x="251520" y="1772816"/>
            <a:ext cx="8640960" cy="4680520"/>
          </a:xfrm>
        </p:spPr>
        <p:txBody>
          <a:bodyPr/>
          <a:lstStyle/>
          <a:p>
            <a:r>
              <a:rPr lang="en-US" dirty="0" smtClean="0"/>
              <a:t>Reduced Divergence Departures – Separation Minimum for Equivalent Lateral Separation Operation (ELSO) </a:t>
            </a:r>
            <a:r>
              <a:rPr lang="en-US" sz="2000" dirty="0" smtClean="0">
                <a:solidFill>
                  <a:srgbClr val="FFC000"/>
                </a:solidFill>
              </a:rPr>
              <a:t>(2018)</a:t>
            </a:r>
          </a:p>
          <a:p>
            <a:pPr lvl="1"/>
            <a:r>
              <a:rPr lang="en-US" dirty="0" smtClean="0"/>
              <a:t>Take advantage of PBN to provide more efficient operations in increasingly constrained airspace</a:t>
            </a:r>
          </a:p>
          <a:p>
            <a:r>
              <a:rPr lang="en-US" dirty="0" smtClean="0"/>
              <a:t>Stabilized RNP approaches to parallel runways </a:t>
            </a:r>
            <a:r>
              <a:rPr lang="en-US" sz="2000" dirty="0" smtClean="0">
                <a:solidFill>
                  <a:srgbClr val="FFC000"/>
                </a:solidFill>
              </a:rPr>
              <a:t>(2018)</a:t>
            </a:r>
          </a:p>
          <a:p>
            <a:pPr lvl="1"/>
            <a:r>
              <a:rPr lang="en-US" dirty="0" smtClean="0"/>
              <a:t>Take advantage of PBN capable aircraft</a:t>
            </a:r>
          </a:p>
          <a:p>
            <a:pPr lvl="1"/>
            <a:r>
              <a:rPr lang="en-US" dirty="0" smtClean="0"/>
              <a:t>Undertake new safety assessment</a:t>
            </a:r>
          </a:p>
          <a:p>
            <a:endParaRPr lang="en-US" dirty="0" smtClean="0"/>
          </a:p>
          <a:p>
            <a:pPr lvl="1"/>
            <a:endParaRPr lang="en-CA" dirty="0"/>
          </a:p>
        </p:txBody>
      </p:sp>
      <p:sp>
        <p:nvSpPr>
          <p:cNvPr id="4" name="Date Placeholder 3"/>
          <p:cNvSpPr>
            <a:spLocks noGrp="1"/>
          </p:cNvSpPr>
          <p:nvPr>
            <p:ph type="dt" sz="half" idx="10"/>
          </p:nvPr>
        </p:nvSpPr>
        <p:spPr/>
        <p:txBody>
          <a:bodyPr/>
          <a:lstStyle/>
          <a:p>
            <a:r>
              <a:rPr lang="en-CA" dirty="0" smtClean="0"/>
              <a:t>8 June 2015</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18</a:t>
            </a:fld>
            <a:endParaRPr lang="en-CA"/>
          </a:p>
        </p:txBody>
      </p:sp>
    </p:spTree>
    <p:extLst>
      <p:ext uri="{BB962C8B-B14F-4D97-AF65-F5344CB8AC3E}">
        <p14:creationId xmlns:p14="http://schemas.microsoft.com/office/powerpoint/2010/main" val="318279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4A4"/>
                </a:solidFill>
              </a:rPr>
              <a:t>Reference Information</a:t>
            </a:r>
            <a:endParaRPr lang="en-CA" dirty="0">
              <a:solidFill>
                <a:srgbClr val="0054A4"/>
              </a:solidFill>
            </a:endParaRPr>
          </a:p>
        </p:txBody>
      </p:sp>
      <p:sp>
        <p:nvSpPr>
          <p:cNvPr id="3" name="Content Placeholder 2"/>
          <p:cNvSpPr>
            <a:spLocks noGrp="1"/>
          </p:cNvSpPr>
          <p:nvPr>
            <p:ph idx="1"/>
          </p:nvPr>
        </p:nvSpPr>
        <p:spPr/>
        <p:txBody>
          <a:bodyPr>
            <a:normAutofit/>
          </a:bodyPr>
          <a:lstStyle/>
          <a:p>
            <a:r>
              <a:rPr lang="en-US" dirty="0" smtClean="0"/>
              <a:t>Oceanic/Continental Airspace LONG/LAT Separation Minima </a:t>
            </a:r>
            <a:r>
              <a:rPr lang="en-US" sz="2000" dirty="0" smtClean="0">
                <a:solidFill>
                  <a:srgbClr val="FFC000"/>
                </a:solidFill>
              </a:rPr>
              <a:t>(2018)</a:t>
            </a:r>
          </a:p>
          <a:p>
            <a:pPr lvl="1"/>
            <a:r>
              <a:rPr lang="en-US" dirty="0" smtClean="0"/>
              <a:t>For RNP-2 and A-RNP</a:t>
            </a:r>
          </a:p>
          <a:p>
            <a:pPr lvl="1"/>
            <a:endParaRPr lang="en-US" dirty="0" smtClean="0"/>
          </a:p>
          <a:p>
            <a:r>
              <a:rPr lang="en-US" dirty="0" smtClean="0"/>
              <a:t>Application of PBN based lateral separation Minima to Special Use Airspace (SUA)</a:t>
            </a:r>
            <a:r>
              <a:rPr lang="en-US" dirty="0">
                <a:solidFill>
                  <a:srgbClr val="FFC000"/>
                </a:solidFill>
              </a:rPr>
              <a:t> </a:t>
            </a:r>
            <a:r>
              <a:rPr lang="en-US" sz="2000" dirty="0">
                <a:solidFill>
                  <a:srgbClr val="FFC000"/>
                </a:solidFill>
              </a:rPr>
              <a:t>(2018</a:t>
            </a:r>
            <a:r>
              <a:rPr lang="en-US" sz="2000" dirty="0" smtClean="0">
                <a:solidFill>
                  <a:srgbClr val="FFC000"/>
                </a:solidFill>
              </a:rPr>
              <a:t>)</a:t>
            </a:r>
            <a:endParaRPr lang="en-US" dirty="0" smtClean="0"/>
          </a:p>
          <a:p>
            <a:pPr lvl="1"/>
            <a:r>
              <a:rPr lang="en-US" dirty="0" smtClean="0"/>
              <a:t>Amendment proposals </a:t>
            </a:r>
          </a:p>
          <a:p>
            <a:pPr lvl="1"/>
            <a:r>
              <a:rPr lang="en-US" dirty="0" smtClean="0"/>
              <a:t>Review Circular 324</a:t>
            </a:r>
            <a:endParaRPr lang="en-CA" dirty="0"/>
          </a:p>
        </p:txBody>
      </p:sp>
      <p:sp>
        <p:nvSpPr>
          <p:cNvPr id="4" name="Date Placeholder 3"/>
          <p:cNvSpPr>
            <a:spLocks noGrp="1"/>
          </p:cNvSpPr>
          <p:nvPr>
            <p:ph type="dt" sz="half" idx="10"/>
          </p:nvPr>
        </p:nvSpPr>
        <p:spPr/>
        <p:txBody>
          <a:bodyPr/>
          <a:lstStyle/>
          <a:p>
            <a:r>
              <a:rPr lang="en-CA" dirty="0" smtClean="0"/>
              <a:t>8 June 2015</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19</a:t>
            </a:fld>
            <a:endParaRPr lang="en-CA"/>
          </a:p>
        </p:txBody>
      </p:sp>
    </p:spTree>
    <p:extLst>
      <p:ext uri="{BB962C8B-B14F-4D97-AF65-F5344CB8AC3E}">
        <p14:creationId xmlns:p14="http://schemas.microsoft.com/office/powerpoint/2010/main" val="316346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720"/>
            <a:ext cx="9144000" cy="792088"/>
          </a:xfrm>
        </p:spPr>
        <p:txBody>
          <a:bodyPr/>
          <a:lstStyle/>
          <a:p>
            <a:r>
              <a:rPr lang="en-US" dirty="0" smtClean="0">
                <a:solidFill>
                  <a:srgbClr val="0054A4"/>
                </a:solidFill>
              </a:rPr>
              <a:t>Agenda</a:t>
            </a:r>
            <a:endParaRPr lang="en-GB" dirty="0">
              <a:solidFill>
                <a:srgbClr val="0054A4"/>
              </a:solidFill>
            </a:endParaRPr>
          </a:p>
        </p:txBody>
      </p:sp>
      <p:sp>
        <p:nvSpPr>
          <p:cNvPr id="4" name="Date Placeholder 3"/>
          <p:cNvSpPr>
            <a:spLocks noGrp="1"/>
          </p:cNvSpPr>
          <p:nvPr>
            <p:ph type="dt" sz="half" idx="10"/>
          </p:nvPr>
        </p:nvSpPr>
        <p:spPr/>
        <p:txBody>
          <a:bodyPr/>
          <a:lstStyle/>
          <a:p>
            <a:r>
              <a:rPr lang="en-CA" dirty="0" smtClean="0"/>
              <a:t>8 June 2015</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2</a:t>
            </a:fld>
            <a:endParaRPr lang="en-CA"/>
          </a:p>
        </p:txBody>
      </p:sp>
      <p:sp>
        <p:nvSpPr>
          <p:cNvPr id="3" name="TextBox 2"/>
          <p:cNvSpPr txBox="1"/>
          <p:nvPr/>
        </p:nvSpPr>
        <p:spPr>
          <a:xfrm>
            <a:off x="5652120" y="6165304"/>
            <a:ext cx="864096" cy="369332"/>
          </a:xfrm>
          <a:prstGeom prst="rect">
            <a:avLst/>
          </a:prstGeom>
          <a:noFill/>
        </p:spPr>
        <p:txBody>
          <a:bodyPr wrap="square" rtlCol="0">
            <a:spAutoFit/>
          </a:bodyPr>
          <a:lstStyle/>
          <a:p>
            <a:r>
              <a:rPr lang="en-US" dirty="0" smtClean="0">
                <a:solidFill>
                  <a:schemeClr val="bg2"/>
                </a:solidFill>
              </a:rPr>
              <a:t>HLSC</a:t>
            </a:r>
            <a:endParaRPr lang="en-GB" dirty="0">
              <a:solidFill>
                <a:schemeClr val="bg2"/>
              </a:solidFill>
            </a:endParaRPr>
          </a:p>
        </p:txBody>
      </p:sp>
      <p:sp>
        <p:nvSpPr>
          <p:cNvPr id="10" name="Content Placeholder 9"/>
          <p:cNvSpPr>
            <a:spLocks noGrp="1"/>
          </p:cNvSpPr>
          <p:nvPr>
            <p:ph idx="1"/>
          </p:nvPr>
        </p:nvSpPr>
        <p:spPr/>
        <p:txBody>
          <a:bodyPr/>
          <a:lstStyle/>
          <a:p>
            <a:pPr>
              <a:lnSpc>
                <a:spcPct val="150000"/>
              </a:lnSpc>
            </a:pPr>
            <a:r>
              <a:rPr lang="en-US" dirty="0"/>
              <a:t>Understanding Seamless ATM</a:t>
            </a:r>
          </a:p>
          <a:p>
            <a:pPr>
              <a:lnSpc>
                <a:spcPct val="150000"/>
              </a:lnSpc>
            </a:pPr>
            <a:r>
              <a:rPr lang="en-US" dirty="0" smtClean="0"/>
              <a:t>Seamless </a:t>
            </a:r>
            <a:r>
              <a:rPr lang="en-US" dirty="0"/>
              <a:t>ATM </a:t>
            </a:r>
            <a:r>
              <a:rPr lang="en-US" dirty="0" smtClean="0"/>
              <a:t>PBN Elements </a:t>
            </a:r>
          </a:p>
          <a:p>
            <a:pPr>
              <a:lnSpc>
                <a:spcPct val="150000"/>
              </a:lnSpc>
            </a:pPr>
            <a:r>
              <a:rPr lang="en-US" dirty="0" smtClean="0"/>
              <a:t>Seamless </a:t>
            </a:r>
            <a:r>
              <a:rPr lang="en-US" dirty="0"/>
              <a:t>ATM Reporting and </a:t>
            </a:r>
            <a:r>
              <a:rPr lang="en-US" dirty="0" smtClean="0"/>
              <a:t>Monitoring</a:t>
            </a:r>
          </a:p>
          <a:p>
            <a:pPr>
              <a:lnSpc>
                <a:spcPct val="150000"/>
              </a:lnSpc>
            </a:pPr>
            <a:r>
              <a:rPr lang="en-US" dirty="0" smtClean="0"/>
              <a:t>Implementation Challenges</a:t>
            </a:r>
            <a:endParaRPr lang="en-US" dirty="0"/>
          </a:p>
          <a:p>
            <a:pPr>
              <a:lnSpc>
                <a:spcPct val="150000"/>
              </a:lnSpc>
            </a:pPr>
            <a:r>
              <a:rPr lang="en-US" dirty="0"/>
              <a:t>Questions</a:t>
            </a:r>
          </a:p>
        </p:txBody>
      </p:sp>
    </p:spTree>
    <p:extLst>
      <p:ext uri="{BB962C8B-B14F-4D97-AF65-F5344CB8AC3E}">
        <p14:creationId xmlns:p14="http://schemas.microsoft.com/office/powerpoint/2010/main" val="313646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4A4"/>
                </a:solidFill>
              </a:rPr>
              <a:t>Reference Information</a:t>
            </a:r>
            <a:endParaRPr lang="en-CA" dirty="0">
              <a:solidFill>
                <a:srgbClr val="0054A4"/>
              </a:solidFill>
            </a:endParaRPr>
          </a:p>
        </p:txBody>
      </p:sp>
      <p:sp>
        <p:nvSpPr>
          <p:cNvPr id="3" name="Content Placeholder 2"/>
          <p:cNvSpPr>
            <a:spLocks noGrp="1"/>
          </p:cNvSpPr>
          <p:nvPr>
            <p:ph idx="1"/>
          </p:nvPr>
        </p:nvSpPr>
        <p:spPr>
          <a:xfrm>
            <a:off x="251520" y="1772816"/>
            <a:ext cx="8568952" cy="4680520"/>
          </a:xfrm>
        </p:spPr>
        <p:txBody>
          <a:bodyPr>
            <a:normAutofit/>
          </a:bodyPr>
          <a:lstStyle/>
          <a:p>
            <a:r>
              <a:rPr lang="en-US" dirty="0" smtClean="0"/>
              <a:t>Airspace planning guidance for implementing PBN tracks </a:t>
            </a:r>
            <a:r>
              <a:rPr lang="en-US" sz="2000" dirty="0" smtClean="0">
                <a:solidFill>
                  <a:srgbClr val="FFC000"/>
                </a:solidFill>
              </a:rPr>
              <a:t>(2018)</a:t>
            </a:r>
          </a:p>
          <a:p>
            <a:pPr lvl="1"/>
            <a:r>
              <a:rPr lang="en-US" dirty="0" smtClean="0"/>
              <a:t>Develop provisions to address establishing ATS routes for PBN equipped aircraft (mixed capability)</a:t>
            </a:r>
          </a:p>
          <a:p>
            <a:r>
              <a:rPr lang="en-US" dirty="0" smtClean="0"/>
              <a:t>LAT/LONG Separation Guidance for Helicopter RNP 0.3 (Terminal and </a:t>
            </a:r>
            <a:r>
              <a:rPr lang="en-US" dirty="0" err="1" smtClean="0"/>
              <a:t>Enroute</a:t>
            </a:r>
            <a:r>
              <a:rPr lang="en-US" dirty="0" smtClean="0"/>
              <a:t>) operations </a:t>
            </a:r>
            <a:r>
              <a:rPr lang="en-US" sz="2000" dirty="0" smtClean="0">
                <a:solidFill>
                  <a:srgbClr val="FFC000"/>
                </a:solidFill>
              </a:rPr>
              <a:t>(2018)</a:t>
            </a:r>
          </a:p>
          <a:p>
            <a:pPr lvl="1"/>
            <a:r>
              <a:rPr lang="en-US" dirty="0" smtClean="0"/>
              <a:t>Develop necessary provisions</a:t>
            </a:r>
          </a:p>
          <a:p>
            <a:pPr lvl="1"/>
            <a:r>
              <a:rPr lang="en-US" dirty="0" smtClean="0"/>
              <a:t>Consider feasibility of expanding application to F/W aircraft </a:t>
            </a:r>
            <a:endParaRPr lang="en-CA" dirty="0"/>
          </a:p>
        </p:txBody>
      </p:sp>
      <p:sp>
        <p:nvSpPr>
          <p:cNvPr id="4" name="Date Placeholder 3"/>
          <p:cNvSpPr>
            <a:spLocks noGrp="1"/>
          </p:cNvSpPr>
          <p:nvPr>
            <p:ph type="dt" sz="half" idx="10"/>
          </p:nvPr>
        </p:nvSpPr>
        <p:spPr/>
        <p:txBody>
          <a:bodyPr/>
          <a:lstStyle/>
          <a:p>
            <a:r>
              <a:rPr lang="en-CA" dirty="0" smtClean="0"/>
              <a:t>8 June 2015</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20</a:t>
            </a:fld>
            <a:endParaRPr lang="en-CA"/>
          </a:p>
        </p:txBody>
      </p:sp>
    </p:spTree>
    <p:extLst>
      <p:ext uri="{BB962C8B-B14F-4D97-AF65-F5344CB8AC3E}">
        <p14:creationId xmlns:p14="http://schemas.microsoft.com/office/powerpoint/2010/main" val="112249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dirty="0" smtClean="0"/>
              <a:t>8 June 2015</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3</a:t>
            </a:fld>
            <a:endParaRPr lang="en-CA"/>
          </a:p>
        </p:txBody>
      </p:sp>
      <p:sp>
        <p:nvSpPr>
          <p:cNvPr id="8" name="Title 1"/>
          <p:cNvSpPr>
            <a:spLocks noGrp="1"/>
          </p:cNvSpPr>
          <p:nvPr>
            <p:ph type="title"/>
          </p:nvPr>
        </p:nvSpPr>
        <p:spPr>
          <a:xfrm>
            <a:off x="457200" y="1052736"/>
            <a:ext cx="8229600" cy="648072"/>
          </a:xfrm>
        </p:spPr>
        <p:txBody>
          <a:bodyPr/>
          <a:lstStyle/>
          <a:p>
            <a:r>
              <a:rPr lang="en-US" dirty="0" smtClean="0"/>
              <a:t>Understanding Seamless ATM</a:t>
            </a:r>
            <a:endParaRPr lang="en-GB" dirty="0"/>
          </a:p>
        </p:txBody>
      </p:sp>
      <p:sp>
        <p:nvSpPr>
          <p:cNvPr id="9" name="Content Placeholder 2"/>
          <p:cNvSpPr>
            <a:spLocks noGrp="1"/>
          </p:cNvSpPr>
          <p:nvPr>
            <p:ph idx="1"/>
          </p:nvPr>
        </p:nvSpPr>
        <p:spPr>
          <a:xfrm>
            <a:off x="457200" y="1772816"/>
            <a:ext cx="8229600" cy="4680520"/>
          </a:xfrm>
        </p:spPr>
        <p:txBody>
          <a:bodyPr>
            <a:normAutofit fontScale="77500" lnSpcReduction="20000"/>
          </a:bodyPr>
          <a:lstStyle/>
          <a:p>
            <a:pPr>
              <a:lnSpc>
                <a:spcPct val="110000"/>
              </a:lnSpc>
            </a:pPr>
            <a:r>
              <a:rPr lang="en-US" sz="2400" dirty="0" smtClean="0"/>
              <a:t>Why is Seamless ATM necessary? Indications of APAC weaknesses:</a:t>
            </a:r>
          </a:p>
          <a:p>
            <a:pPr lvl="1">
              <a:lnSpc>
                <a:spcPct val="110000"/>
              </a:lnSpc>
              <a:spcAft>
                <a:spcPts val="600"/>
              </a:spcAft>
            </a:pPr>
            <a:r>
              <a:rPr lang="en-US" sz="2000" dirty="0" smtClean="0"/>
              <a:t>Managers with poor knowledge of aeronautical fields, </a:t>
            </a:r>
            <a:r>
              <a:rPr lang="en-US" sz="2000" dirty="0" smtClean="0">
                <a:solidFill>
                  <a:srgbClr val="FF0000"/>
                </a:solidFill>
              </a:rPr>
              <a:t>project management </a:t>
            </a:r>
            <a:r>
              <a:rPr lang="en-US" sz="2000" dirty="0" smtClean="0"/>
              <a:t>and human factors or remuneration is insufficient to attract experienced individuals.</a:t>
            </a:r>
          </a:p>
          <a:p>
            <a:pPr lvl="1">
              <a:lnSpc>
                <a:spcPct val="110000"/>
              </a:lnSpc>
              <a:spcAft>
                <a:spcPts val="600"/>
              </a:spcAft>
            </a:pPr>
            <a:r>
              <a:rPr lang="en-US" sz="2100" dirty="0"/>
              <a:t>Poor </a:t>
            </a:r>
            <a:r>
              <a:rPr lang="en-US" sz="2100" dirty="0">
                <a:solidFill>
                  <a:srgbClr val="FF0000"/>
                </a:solidFill>
              </a:rPr>
              <a:t>consultation</a:t>
            </a:r>
            <a:r>
              <a:rPr lang="en-US" sz="2100" dirty="0"/>
              <a:t> practices</a:t>
            </a:r>
            <a:r>
              <a:rPr lang="en-US" sz="2000" dirty="0"/>
              <a:t>, even between Air Navigation Service Providers (ANSPs) and aerodrome operators where the interface is crucial.</a:t>
            </a:r>
          </a:p>
          <a:p>
            <a:pPr lvl="1">
              <a:lnSpc>
                <a:spcPct val="110000"/>
              </a:lnSpc>
              <a:spcAft>
                <a:spcPts val="600"/>
              </a:spcAft>
            </a:pPr>
            <a:r>
              <a:rPr lang="en-US" sz="2000" dirty="0" smtClean="0"/>
              <a:t>Lack </a:t>
            </a:r>
            <a:r>
              <a:rPr lang="en-US" sz="2000" dirty="0"/>
              <a:t>of </a:t>
            </a:r>
            <a:r>
              <a:rPr lang="en-US" sz="2000" dirty="0" smtClean="0"/>
              <a:t>proper (independent and complete) safety case </a:t>
            </a:r>
            <a:r>
              <a:rPr lang="en-US" sz="2000" dirty="0" smtClean="0">
                <a:solidFill>
                  <a:srgbClr val="FF0000"/>
                </a:solidFill>
              </a:rPr>
              <a:t>planning</a:t>
            </a:r>
            <a:r>
              <a:rPr lang="en-US" sz="2000" dirty="0" smtClean="0"/>
              <a:t>.</a:t>
            </a:r>
          </a:p>
          <a:p>
            <a:pPr lvl="1">
              <a:lnSpc>
                <a:spcPct val="110000"/>
              </a:lnSpc>
              <a:spcAft>
                <a:spcPts val="600"/>
              </a:spcAft>
            </a:pPr>
            <a:r>
              <a:rPr lang="en-US" sz="2000" dirty="0"/>
              <a:t>Short notice </a:t>
            </a:r>
            <a:r>
              <a:rPr lang="en-US" sz="2000" dirty="0">
                <a:solidFill>
                  <a:srgbClr val="FF0000"/>
                </a:solidFill>
              </a:rPr>
              <a:t>changes</a:t>
            </a:r>
            <a:r>
              <a:rPr lang="en-US" sz="2000" dirty="0"/>
              <a:t> (lack of adherence to Annex 15 promulgation requirements). </a:t>
            </a:r>
          </a:p>
          <a:p>
            <a:pPr lvl="1">
              <a:lnSpc>
                <a:spcPct val="110000"/>
              </a:lnSpc>
              <a:spcAft>
                <a:spcPts val="600"/>
              </a:spcAft>
            </a:pPr>
            <a:r>
              <a:rPr lang="en-US" sz="2000" dirty="0" smtClean="0"/>
              <a:t>Lack of a reporting </a:t>
            </a:r>
            <a:r>
              <a:rPr lang="en-US" sz="2000" dirty="0" smtClean="0">
                <a:solidFill>
                  <a:srgbClr val="FF0000"/>
                </a:solidFill>
              </a:rPr>
              <a:t>culture</a:t>
            </a:r>
            <a:r>
              <a:rPr lang="en-US" sz="2000" dirty="0" smtClean="0"/>
              <a:t> and therefore critical safety information, so lessons were not being learnt internally, and across the region.</a:t>
            </a:r>
          </a:p>
          <a:p>
            <a:pPr>
              <a:lnSpc>
                <a:spcPct val="110000"/>
              </a:lnSpc>
              <a:spcAft>
                <a:spcPts val="600"/>
              </a:spcAft>
            </a:pPr>
            <a:r>
              <a:rPr lang="en-US" sz="2400" dirty="0" smtClean="0"/>
              <a:t>Examples of Consequences</a:t>
            </a:r>
          </a:p>
          <a:p>
            <a:pPr lvl="1">
              <a:lnSpc>
                <a:spcPct val="110000"/>
              </a:lnSpc>
              <a:spcAft>
                <a:spcPts val="600"/>
              </a:spcAft>
            </a:pPr>
            <a:r>
              <a:rPr lang="en-US" sz="2000" dirty="0" smtClean="0"/>
              <a:t>Slow and </a:t>
            </a:r>
            <a:r>
              <a:rPr lang="en-US" sz="2000" dirty="0" smtClean="0">
                <a:solidFill>
                  <a:srgbClr val="FF0000"/>
                </a:solidFill>
              </a:rPr>
              <a:t>non-</a:t>
            </a:r>
            <a:r>
              <a:rPr lang="en-US" sz="2000" dirty="0" err="1" smtClean="0">
                <a:solidFill>
                  <a:srgbClr val="FF0000"/>
                </a:solidFill>
              </a:rPr>
              <a:t>harmonised</a:t>
            </a:r>
            <a:r>
              <a:rPr lang="en-US" sz="2000" dirty="0" smtClean="0"/>
              <a:t> or </a:t>
            </a:r>
            <a:r>
              <a:rPr lang="en-US" sz="2100" dirty="0">
                <a:solidFill>
                  <a:srgbClr val="FF0000"/>
                </a:solidFill>
              </a:rPr>
              <a:t>non-inte</a:t>
            </a:r>
            <a:r>
              <a:rPr lang="en-US" sz="2000" dirty="0" smtClean="0">
                <a:solidFill>
                  <a:srgbClr val="FF0000"/>
                </a:solidFill>
              </a:rPr>
              <a:t>roperable</a:t>
            </a:r>
            <a:r>
              <a:rPr lang="en-US" sz="2000" dirty="0" smtClean="0"/>
              <a:t> implementation across the region</a:t>
            </a:r>
          </a:p>
          <a:p>
            <a:pPr lvl="1">
              <a:lnSpc>
                <a:spcPct val="110000"/>
              </a:lnSpc>
              <a:spcAft>
                <a:spcPts val="600"/>
              </a:spcAft>
            </a:pPr>
            <a:r>
              <a:rPr lang="en-US" sz="2000" dirty="0" smtClean="0"/>
              <a:t>Safety consequences from poor planning and </a:t>
            </a:r>
            <a:r>
              <a:rPr lang="en-US" sz="2000" dirty="0" smtClean="0">
                <a:solidFill>
                  <a:srgbClr val="FF0000"/>
                </a:solidFill>
              </a:rPr>
              <a:t>lack of coordination/consultation</a:t>
            </a:r>
            <a:r>
              <a:rPr lang="en-US" sz="2000" dirty="0" smtClean="0"/>
              <a:t>.</a:t>
            </a:r>
          </a:p>
          <a:p>
            <a:pPr lvl="1">
              <a:lnSpc>
                <a:spcPct val="110000"/>
              </a:lnSpc>
              <a:spcAft>
                <a:spcPts val="600"/>
              </a:spcAft>
            </a:pPr>
            <a:r>
              <a:rPr lang="en-US" sz="2000" dirty="0" smtClean="0"/>
              <a:t>Unplanned workload stress and lack of efficiency.</a:t>
            </a:r>
          </a:p>
          <a:p>
            <a:pPr lvl="1">
              <a:lnSpc>
                <a:spcPct val="110000"/>
              </a:lnSpc>
            </a:pPr>
            <a:r>
              <a:rPr lang="en-US" sz="2000" dirty="0" smtClean="0"/>
              <a:t>Individuals unfairly </a:t>
            </a:r>
            <a:r>
              <a:rPr lang="en-US" sz="2000" dirty="0"/>
              <a:t>blamed for </a:t>
            </a:r>
            <a:r>
              <a:rPr lang="en-US" sz="2000" dirty="0">
                <a:solidFill>
                  <a:srgbClr val="FF0000"/>
                </a:solidFill>
              </a:rPr>
              <a:t>systemic </a:t>
            </a:r>
            <a:r>
              <a:rPr lang="en-US" sz="2000" dirty="0" smtClean="0">
                <a:solidFill>
                  <a:srgbClr val="FF0000"/>
                </a:solidFill>
              </a:rPr>
              <a:t>problems </a:t>
            </a:r>
            <a:r>
              <a:rPr lang="en-US" sz="2000" dirty="0" smtClean="0"/>
              <a:t>and mistakes repeated.</a:t>
            </a:r>
            <a:endParaRPr lang="en-US" sz="2000" dirty="0" smtClean="0">
              <a:solidFill>
                <a:srgbClr val="279DD8"/>
              </a:solidFill>
            </a:endParaRPr>
          </a:p>
        </p:txBody>
      </p:sp>
    </p:spTree>
    <p:extLst>
      <p:ext uri="{BB962C8B-B14F-4D97-AF65-F5344CB8AC3E}">
        <p14:creationId xmlns:p14="http://schemas.microsoft.com/office/powerpoint/2010/main" val="353488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dirty="0" smtClean="0"/>
              <a:t>8 June 2015</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4</a:t>
            </a:fld>
            <a:endParaRPr lang="en-CA"/>
          </a:p>
        </p:txBody>
      </p:sp>
      <p:sp>
        <p:nvSpPr>
          <p:cNvPr id="10" name="Title 1"/>
          <p:cNvSpPr>
            <a:spLocks noGrp="1"/>
          </p:cNvSpPr>
          <p:nvPr>
            <p:ph type="title"/>
          </p:nvPr>
        </p:nvSpPr>
        <p:spPr>
          <a:xfrm>
            <a:off x="457200" y="1052736"/>
            <a:ext cx="8229600" cy="648072"/>
          </a:xfrm>
        </p:spPr>
        <p:txBody>
          <a:bodyPr/>
          <a:lstStyle/>
          <a:p>
            <a:r>
              <a:rPr lang="en-US" dirty="0" smtClean="0"/>
              <a:t>Understanding Seamless ATM</a:t>
            </a:r>
            <a:endParaRPr lang="en-GB" dirty="0"/>
          </a:p>
        </p:txBody>
      </p:sp>
      <p:sp>
        <p:nvSpPr>
          <p:cNvPr id="11" name="Content Placeholder 2"/>
          <p:cNvSpPr>
            <a:spLocks noGrp="1"/>
          </p:cNvSpPr>
          <p:nvPr>
            <p:ph idx="1"/>
          </p:nvPr>
        </p:nvSpPr>
        <p:spPr>
          <a:xfrm>
            <a:off x="457200" y="1772816"/>
            <a:ext cx="8229600" cy="4680520"/>
          </a:xfrm>
        </p:spPr>
        <p:txBody>
          <a:bodyPr>
            <a:normAutofit/>
          </a:bodyPr>
          <a:lstStyle/>
          <a:p>
            <a:pPr>
              <a:lnSpc>
                <a:spcPct val="110000"/>
              </a:lnSpc>
            </a:pPr>
            <a:r>
              <a:rPr lang="en-US" sz="2400" dirty="0" smtClean="0"/>
              <a:t>What is Seamless ATM?</a:t>
            </a:r>
          </a:p>
          <a:p>
            <a:pPr lvl="1">
              <a:lnSpc>
                <a:spcPct val="110000"/>
              </a:lnSpc>
            </a:pPr>
            <a:r>
              <a:rPr lang="en-US" sz="2000" dirty="0"/>
              <a:t>Think of it as interoperable and harmonised </a:t>
            </a:r>
            <a:r>
              <a:rPr lang="en-US" sz="2000" dirty="0" smtClean="0"/>
              <a:t>systems.</a:t>
            </a:r>
            <a:endParaRPr lang="en-US" sz="2000" dirty="0"/>
          </a:p>
          <a:p>
            <a:pPr>
              <a:lnSpc>
                <a:spcPct val="110000"/>
              </a:lnSpc>
            </a:pPr>
            <a:r>
              <a:rPr lang="en-US" sz="2400" dirty="0"/>
              <a:t>Two Areas of Applicability:</a:t>
            </a:r>
          </a:p>
          <a:p>
            <a:pPr marL="285750" lvl="1">
              <a:lnSpc>
                <a:spcPct val="110000"/>
              </a:lnSpc>
            </a:pPr>
            <a:r>
              <a:rPr lang="en-US" sz="1800" dirty="0"/>
              <a:t>Preferred Aerodrome/Airspace and Route Specifications (PARS, this is the area aerodrome operators will be mainly concerned with); and</a:t>
            </a:r>
            <a:endParaRPr lang="en-AU" sz="1800" dirty="0"/>
          </a:p>
          <a:p>
            <a:pPr marL="285750" lvl="1">
              <a:lnSpc>
                <a:spcPct val="110000"/>
              </a:lnSpc>
            </a:pPr>
            <a:r>
              <a:rPr lang="en-AU" sz="1800" dirty="0"/>
              <a:t>Preferred ATM Service Levels (PASL).</a:t>
            </a:r>
          </a:p>
          <a:p>
            <a:pPr>
              <a:lnSpc>
                <a:spcPct val="110000"/>
              </a:lnSpc>
            </a:pPr>
            <a:r>
              <a:rPr lang="en-US" sz="2400" dirty="0"/>
              <a:t>Two Phases:</a:t>
            </a:r>
          </a:p>
          <a:p>
            <a:pPr marL="285750" lvl="1">
              <a:lnSpc>
                <a:spcPct val="110000"/>
              </a:lnSpc>
            </a:pPr>
            <a:r>
              <a:rPr lang="en-GB" sz="1800" dirty="0"/>
              <a:t>Phase I (12 November 2015); and</a:t>
            </a:r>
          </a:p>
          <a:p>
            <a:pPr marL="285750" lvl="1">
              <a:lnSpc>
                <a:spcPct val="110000"/>
              </a:lnSpc>
            </a:pPr>
            <a:r>
              <a:rPr lang="en-US" altLang="en-US" sz="1800" dirty="0"/>
              <a:t>Phase II (18 November 2018).</a:t>
            </a:r>
            <a:br>
              <a:rPr lang="en-US" altLang="en-US" sz="1800" dirty="0"/>
            </a:br>
            <a:endParaRPr lang="en-US" altLang="en-US" sz="1800" dirty="0"/>
          </a:p>
          <a:p>
            <a:pPr marL="0" lvl="1" indent="0">
              <a:lnSpc>
                <a:spcPct val="110000"/>
              </a:lnSpc>
              <a:buNone/>
            </a:pPr>
            <a:r>
              <a:rPr lang="en-US" altLang="en-US" sz="1800" i="1" dirty="0"/>
              <a:t>Note: the timing is not mandatory, but if applicable, States need to achieve these dates as close to the targets as possible</a:t>
            </a:r>
            <a:r>
              <a:rPr lang="en-US" altLang="en-US" sz="1800" dirty="0"/>
              <a:t>. </a:t>
            </a:r>
            <a:endParaRPr lang="en-AU" altLang="en-US" sz="2000" dirty="0"/>
          </a:p>
        </p:txBody>
      </p:sp>
    </p:spTree>
    <p:extLst>
      <p:ext uri="{BB962C8B-B14F-4D97-AF65-F5344CB8AC3E}">
        <p14:creationId xmlns:p14="http://schemas.microsoft.com/office/powerpoint/2010/main" val="299790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dirty="0" smtClean="0"/>
              <a:t>8 June 2015</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5</a:t>
            </a:fld>
            <a:endParaRPr lang="en-CA"/>
          </a:p>
        </p:txBody>
      </p:sp>
      <p:sp>
        <p:nvSpPr>
          <p:cNvPr id="10" name="Title 1"/>
          <p:cNvSpPr>
            <a:spLocks noGrp="1"/>
          </p:cNvSpPr>
          <p:nvPr>
            <p:ph type="title"/>
          </p:nvPr>
        </p:nvSpPr>
        <p:spPr>
          <a:xfrm>
            <a:off x="457200" y="1052736"/>
            <a:ext cx="8229600" cy="648072"/>
          </a:xfrm>
        </p:spPr>
        <p:txBody>
          <a:bodyPr/>
          <a:lstStyle/>
          <a:p>
            <a:r>
              <a:rPr lang="en-US" dirty="0" smtClean="0"/>
              <a:t>Understanding Seamless ATM</a:t>
            </a:r>
            <a:endParaRPr lang="en-GB" dirty="0"/>
          </a:p>
        </p:txBody>
      </p:sp>
      <p:sp>
        <p:nvSpPr>
          <p:cNvPr id="11" name="Content Placeholder 2"/>
          <p:cNvSpPr>
            <a:spLocks noGrp="1"/>
          </p:cNvSpPr>
          <p:nvPr>
            <p:ph idx="1"/>
          </p:nvPr>
        </p:nvSpPr>
        <p:spPr>
          <a:xfrm>
            <a:off x="457200" y="1772816"/>
            <a:ext cx="8229600" cy="4680520"/>
          </a:xfrm>
        </p:spPr>
        <p:txBody>
          <a:bodyPr>
            <a:normAutofit/>
          </a:bodyPr>
          <a:lstStyle/>
          <a:p>
            <a:pPr>
              <a:lnSpc>
                <a:spcPct val="110000"/>
              </a:lnSpc>
            </a:pPr>
            <a:r>
              <a:rPr lang="en-US" sz="2400" dirty="0" smtClean="0"/>
              <a:t>Asia/Pacific </a:t>
            </a:r>
            <a:r>
              <a:rPr lang="en-US" sz="2400" dirty="0"/>
              <a:t>Seamless ATM Plan</a:t>
            </a:r>
          </a:p>
          <a:p>
            <a:pPr lvl="1">
              <a:lnSpc>
                <a:spcPct val="110000"/>
              </a:lnSpc>
            </a:pPr>
            <a:r>
              <a:rPr lang="en-US" altLang="en-US" sz="2000" dirty="0"/>
              <a:t>The Asia/Pacific Seamless ATM Plan </a:t>
            </a:r>
            <a:r>
              <a:rPr lang="en-US" altLang="en-US" sz="2000" dirty="0" smtClean="0"/>
              <a:t/>
            </a:r>
            <a:br>
              <a:rPr lang="en-US" altLang="en-US" sz="2000" dirty="0" smtClean="0"/>
            </a:br>
            <a:r>
              <a:rPr lang="en-US" altLang="en-US" sz="2000" dirty="0" smtClean="0"/>
              <a:t>incorporated </a:t>
            </a:r>
            <a:r>
              <a:rPr lang="en-US" altLang="en-US" sz="2000" dirty="0"/>
              <a:t>the Aviation System Block </a:t>
            </a:r>
            <a:r>
              <a:rPr lang="en-US" altLang="en-US" sz="2000" dirty="0" smtClean="0"/>
              <a:t/>
            </a:r>
            <a:br>
              <a:rPr lang="en-US" altLang="en-US" sz="2000" dirty="0" smtClean="0"/>
            </a:br>
            <a:r>
              <a:rPr lang="en-US" altLang="en-US" sz="2000" dirty="0" smtClean="0"/>
              <a:t>Upgrades </a:t>
            </a:r>
            <a:r>
              <a:rPr lang="en-US" altLang="en-US" sz="2000" dirty="0"/>
              <a:t>(ASBU), but also added a </a:t>
            </a:r>
            <a:br>
              <a:rPr lang="en-US" altLang="en-US" sz="2000" dirty="0"/>
            </a:br>
            <a:r>
              <a:rPr lang="en-US" altLang="en-US" sz="2000" dirty="0"/>
              <a:t>significant number of human performance </a:t>
            </a:r>
            <a:br>
              <a:rPr lang="en-US" altLang="en-US" sz="2000" dirty="0"/>
            </a:br>
            <a:r>
              <a:rPr lang="en-US" altLang="en-US" sz="2000" dirty="0"/>
              <a:t>and civil/military cooperation elements.</a:t>
            </a:r>
            <a:endParaRPr lang="en-AU" altLang="en-US" sz="2000" dirty="0"/>
          </a:p>
          <a:p>
            <a:pPr lvl="1">
              <a:lnSpc>
                <a:spcPct val="110000"/>
              </a:lnSpc>
            </a:pPr>
            <a:r>
              <a:rPr lang="en-AU" sz="2000" dirty="0">
                <a:solidFill>
                  <a:srgbClr val="279DD8"/>
                </a:solidFill>
              </a:rPr>
              <a:t>The Seamless ATM Plan and implementation </a:t>
            </a:r>
            <a:br>
              <a:rPr lang="en-AU" sz="2000" dirty="0">
                <a:solidFill>
                  <a:srgbClr val="279DD8"/>
                </a:solidFill>
              </a:rPr>
            </a:br>
            <a:r>
              <a:rPr lang="en-AU" sz="2000" dirty="0">
                <a:solidFill>
                  <a:srgbClr val="279DD8"/>
                </a:solidFill>
              </a:rPr>
              <a:t>guidance material is available on the Regional </a:t>
            </a:r>
            <a:br>
              <a:rPr lang="en-AU" sz="2000" dirty="0">
                <a:solidFill>
                  <a:srgbClr val="279DD8"/>
                </a:solidFill>
              </a:rPr>
            </a:br>
            <a:r>
              <a:rPr lang="en-AU" sz="2000" dirty="0">
                <a:solidFill>
                  <a:srgbClr val="279DD8"/>
                </a:solidFill>
              </a:rPr>
              <a:t>Office web site, under ‘APAC </a:t>
            </a:r>
            <a:r>
              <a:rPr lang="en-AU" sz="2000" dirty="0" err="1">
                <a:solidFill>
                  <a:srgbClr val="279DD8"/>
                </a:solidFill>
              </a:rPr>
              <a:t>eDocuments</a:t>
            </a:r>
            <a:r>
              <a:rPr lang="en-AU" sz="2000" dirty="0">
                <a:solidFill>
                  <a:srgbClr val="279DD8"/>
                </a:solidFill>
              </a:rPr>
              <a:t>’ at</a:t>
            </a:r>
            <a:r>
              <a:rPr lang="en-US" sz="2000" dirty="0">
                <a:solidFill>
                  <a:srgbClr val="279DD8"/>
                </a:solidFill>
              </a:rPr>
              <a:t>: </a:t>
            </a:r>
            <a:br>
              <a:rPr lang="en-US" sz="2000" dirty="0">
                <a:solidFill>
                  <a:srgbClr val="279DD8"/>
                </a:solidFill>
              </a:rPr>
            </a:br>
            <a:r>
              <a:rPr lang="en-AU" sz="2000" dirty="0">
                <a:solidFill>
                  <a:srgbClr val="279DD8"/>
                </a:solidFill>
                <a:hlinkClick r:id="rId2"/>
              </a:rPr>
              <a:t>http://www.icao.int/APAC/Pages/edocs.aspx</a:t>
            </a:r>
            <a:r>
              <a:rPr lang="en-AU" sz="2000" dirty="0">
                <a:solidFill>
                  <a:srgbClr val="279DD8"/>
                </a:solidFill>
              </a:rPr>
              <a:t> </a:t>
            </a:r>
            <a:endParaRPr lang="en-US" sz="2000" dirty="0">
              <a:solidFill>
                <a:srgbClr val="279DD8"/>
              </a:solidFill>
            </a:endParaRP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79" t="10156" r="55802" b="8724"/>
          <a:stretch/>
        </p:blipFill>
        <p:spPr bwMode="auto">
          <a:xfrm>
            <a:off x="6084168" y="2780928"/>
            <a:ext cx="2759920" cy="3456384"/>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5620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4A4"/>
                </a:solidFill>
              </a:rPr>
              <a:t>Seamless ATM Elements</a:t>
            </a:r>
            <a:endParaRPr lang="en-GB" dirty="0">
              <a:solidFill>
                <a:srgbClr val="0054A4"/>
              </a:solidFill>
            </a:endParaRPr>
          </a:p>
        </p:txBody>
      </p:sp>
      <p:sp>
        <p:nvSpPr>
          <p:cNvPr id="4" name="Date Placeholder 3"/>
          <p:cNvSpPr>
            <a:spLocks noGrp="1"/>
          </p:cNvSpPr>
          <p:nvPr>
            <p:ph type="dt" sz="half" idx="10"/>
          </p:nvPr>
        </p:nvSpPr>
        <p:spPr/>
        <p:txBody>
          <a:bodyPr/>
          <a:lstStyle/>
          <a:p>
            <a:r>
              <a:rPr lang="en-CA" dirty="0" smtClean="0"/>
              <a:t>8 June 2015</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6</a:t>
            </a:fld>
            <a:endParaRPr lang="en-CA"/>
          </a:p>
        </p:txBody>
      </p:sp>
      <p:sp>
        <p:nvSpPr>
          <p:cNvPr id="14" name="Content Placeholder 2"/>
          <p:cNvSpPr>
            <a:spLocks noGrp="1"/>
          </p:cNvSpPr>
          <p:nvPr>
            <p:ph idx="1"/>
          </p:nvPr>
        </p:nvSpPr>
        <p:spPr>
          <a:xfrm>
            <a:off x="457200" y="1772816"/>
            <a:ext cx="8229600" cy="4680520"/>
          </a:xfrm>
        </p:spPr>
        <p:txBody>
          <a:bodyPr>
            <a:normAutofit/>
          </a:bodyPr>
          <a:lstStyle/>
          <a:p>
            <a:pPr marL="457200" lvl="1" indent="0">
              <a:lnSpc>
                <a:spcPct val="110000"/>
              </a:lnSpc>
              <a:buNone/>
            </a:pPr>
            <a:r>
              <a:rPr lang="en-US" sz="2000" dirty="0" smtClean="0">
                <a:solidFill>
                  <a:srgbClr val="279DD8"/>
                </a:solidFill>
              </a:rPr>
              <a:t>High Density Terminal </a:t>
            </a:r>
            <a:br>
              <a:rPr lang="en-US" sz="2000" dirty="0" smtClean="0">
                <a:solidFill>
                  <a:srgbClr val="279DD8"/>
                </a:solidFill>
              </a:rPr>
            </a:br>
            <a:r>
              <a:rPr lang="en-US" sz="2000" dirty="0" smtClean="0">
                <a:solidFill>
                  <a:srgbClr val="279DD8"/>
                </a:solidFill>
              </a:rPr>
              <a:t>Operations Phase I (NOV 2015)</a:t>
            </a:r>
            <a:endParaRPr lang="en-US" sz="2000" dirty="0">
              <a:solidFill>
                <a:srgbClr val="279DD8"/>
              </a:solidFill>
            </a:endParaRPr>
          </a:p>
          <a:p>
            <a:pPr lvl="2">
              <a:lnSpc>
                <a:spcPct val="110000"/>
              </a:lnSpc>
            </a:pPr>
            <a:r>
              <a:rPr lang="en-US" sz="1600" dirty="0" smtClean="0">
                <a:solidFill>
                  <a:schemeClr val="accent6"/>
                </a:solidFill>
              </a:rPr>
              <a:t>Continuous Climb and </a:t>
            </a:r>
            <a:br>
              <a:rPr lang="en-US" sz="1600" dirty="0" smtClean="0">
                <a:solidFill>
                  <a:schemeClr val="accent6"/>
                </a:solidFill>
              </a:rPr>
            </a:br>
            <a:r>
              <a:rPr lang="en-US" sz="1600" dirty="0" smtClean="0">
                <a:solidFill>
                  <a:schemeClr val="accent6"/>
                </a:solidFill>
              </a:rPr>
              <a:t>Continuous Descent </a:t>
            </a:r>
            <a:br>
              <a:rPr lang="en-US" sz="1600" dirty="0" smtClean="0">
                <a:solidFill>
                  <a:schemeClr val="accent6"/>
                </a:solidFill>
              </a:rPr>
            </a:br>
            <a:r>
              <a:rPr lang="en-US" sz="1600" dirty="0" smtClean="0">
                <a:solidFill>
                  <a:schemeClr val="accent6"/>
                </a:solidFill>
              </a:rPr>
              <a:t>Operations (CCO/CDO)</a:t>
            </a:r>
          </a:p>
          <a:p>
            <a:pPr lvl="2">
              <a:lnSpc>
                <a:spcPct val="110000"/>
              </a:lnSpc>
            </a:pPr>
            <a:r>
              <a:rPr lang="en-US" sz="1600" dirty="0" smtClean="0">
                <a:solidFill>
                  <a:schemeClr val="accent6"/>
                </a:solidFill>
              </a:rPr>
              <a:t>PBN Standard </a:t>
            </a:r>
            <a:br>
              <a:rPr lang="en-US" sz="1600" dirty="0" smtClean="0">
                <a:solidFill>
                  <a:schemeClr val="accent6"/>
                </a:solidFill>
              </a:rPr>
            </a:br>
            <a:r>
              <a:rPr lang="en-US" sz="1600" dirty="0" smtClean="0">
                <a:solidFill>
                  <a:schemeClr val="accent6"/>
                </a:solidFill>
              </a:rPr>
              <a:t>Instrument Departures</a:t>
            </a:r>
            <a:br>
              <a:rPr lang="en-US" sz="1600" dirty="0" smtClean="0">
                <a:solidFill>
                  <a:schemeClr val="accent6"/>
                </a:solidFill>
              </a:rPr>
            </a:br>
            <a:r>
              <a:rPr lang="en-US" sz="1600" dirty="0" smtClean="0">
                <a:solidFill>
                  <a:schemeClr val="accent6"/>
                </a:solidFill>
              </a:rPr>
              <a:t>and Terminal Arrivals</a:t>
            </a:r>
            <a:br>
              <a:rPr lang="en-US" sz="1600" dirty="0" smtClean="0">
                <a:solidFill>
                  <a:schemeClr val="accent6"/>
                </a:solidFill>
              </a:rPr>
            </a:br>
            <a:r>
              <a:rPr lang="en-US" sz="1600" dirty="0" smtClean="0">
                <a:solidFill>
                  <a:schemeClr val="accent6"/>
                </a:solidFill>
              </a:rPr>
              <a:t>SID/STAR</a:t>
            </a:r>
          </a:p>
          <a:p>
            <a:pPr lvl="2">
              <a:lnSpc>
                <a:spcPct val="110000"/>
              </a:lnSpc>
            </a:pPr>
            <a:r>
              <a:rPr lang="en-US" sz="1600" dirty="0" smtClean="0">
                <a:solidFill>
                  <a:schemeClr val="accent6"/>
                </a:solidFill>
              </a:rPr>
              <a:t>Instrument runways </a:t>
            </a:r>
            <a:br>
              <a:rPr lang="en-US" sz="1600" dirty="0" smtClean="0">
                <a:solidFill>
                  <a:schemeClr val="accent6"/>
                </a:solidFill>
              </a:rPr>
            </a:br>
            <a:r>
              <a:rPr lang="en-US" sz="1600" dirty="0" smtClean="0">
                <a:solidFill>
                  <a:schemeClr val="accent6"/>
                </a:solidFill>
              </a:rPr>
              <a:t>with guidance</a:t>
            </a:r>
            <a:endParaRPr lang="en-US" sz="2000" dirty="0" smtClean="0">
              <a:solidFill>
                <a:srgbClr val="279DD8"/>
              </a:solidFill>
            </a:endParaRPr>
          </a:p>
        </p:txBody>
      </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302" t="20636" r="15559" b="44186"/>
          <a:stretch/>
        </p:blipFill>
        <p:spPr bwMode="auto">
          <a:xfrm>
            <a:off x="4571206" y="2019300"/>
            <a:ext cx="4572000" cy="239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flipV="1">
            <a:off x="3635102" y="2492896"/>
            <a:ext cx="916709"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132" t="20635" r="36243" b="12318"/>
          <a:stretch/>
        </p:blipFill>
        <p:spPr bwMode="auto">
          <a:xfrm rot="16200000">
            <a:off x="5770363" y="3886822"/>
            <a:ext cx="1341290" cy="359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Arrow Connector 17"/>
          <p:cNvCxnSpPr/>
          <p:nvPr/>
        </p:nvCxnSpPr>
        <p:spPr>
          <a:xfrm flipV="1">
            <a:off x="3635102" y="3022100"/>
            <a:ext cx="916709" cy="4789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615707" y="4077072"/>
            <a:ext cx="955499"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96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4A4"/>
                </a:solidFill>
              </a:rPr>
              <a:t>Seamless ATM Elements</a:t>
            </a:r>
            <a:endParaRPr lang="en-GB" dirty="0">
              <a:solidFill>
                <a:srgbClr val="0054A4"/>
              </a:solidFill>
            </a:endParaRPr>
          </a:p>
        </p:txBody>
      </p:sp>
      <p:sp>
        <p:nvSpPr>
          <p:cNvPr id="4" name="Date Placeholder 3"/>
          <p:cNvSpPr>
            <a:spLocks noGrp="1"/>
          </p:cNvSpPr>
          <p:nvPr>
            <p:ph type="dt" sz="half" idx="10"/>
          </p:nvPr>
        </p:nvSpPr>
        <p:spPr/>
        <p:txBody>
          <a:bodyPr/>
          <a:lstStyle/>
          <a:p>
            <a:r>
              <a:rPr lang="en-CA" dirty="0" smtClean="0"/>
              <a:t>8 June 2015</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7</a:t>
            </a:fld>
            <a:endParaRPr lang="en-CA"/>
          </a:p>
        </p:txBody>
      </p:sp>
      <p:sp>
        <p:nvSpPr>
          <p:cNvPr id="7" name="Content Placeholder 2"/>
          <p:cNvSpPr>
            <a:spLocks noGrp="1"/>
          </p:cNvSpPr>
          <p:nvPr>
            <p:ph idx="1"/>
          </p:nvPr>
        </p:nvSpPr>
        <p:spPr>
          <a:xfrm>
            <a:off x="457200" y="1700808"/>
            <a:ext cx="8229600" cy="4680520"/>
          </a:xfrm>
        </p:spPr>
        <p:txBody>
          <a:bodyPr>
            <a:normAutofit/>
          </a:bodyPr>
          <a:lstStyle/>
          <a:p>
            <a:pPr marL="457200" lvl="1" indent="0">
              <a:lnSpc>
                <a:spcPct val="110000"/>
              </a:lnSpc>
              <a:buNone/>
            </a:pPr>
            <a:r>
              <a:rPr lang="en-US" sz="2000" dirty="0" smtClean="0">
                <a:solidFill>
                  <a:srgbClr val="279DD8"/>
                </a:solidFill>
              </a:rPr>
              <a:t>Aircraft Equipage – High Density </a:t>
            </a:r>
            <a:br>
              <a:rPr lang="en-US" sz="2000" dirty="0" smtClean="0">
                <a:solidFill>
                  <a:srgbClr val="279DD8"/>
                </a:solidFill>
              </a:rPr>
            </a:br>
            <a:r>
              <a:rPr lang="en-US" sz="2000" dirty="0" smtClean="0">
                <a:solidFill>
                  <a:srgbClr val="279DD8"/>
                </a:solidFill>
              </a:rPr>
              <a:t>Terminal Airspace Phase I</a:t>
            </a:r>
            <a:endParaRPr lang="en-US" sz="2000" dirty="0">
              <a:solidFill>
                <a:srgbClr val="279DD8"/>
              </a:solidFill>
            </a:endParaRPr>
          </a:p>
          <a:p>
            <a:pPr lvl="2">
              <a:lnSpc>
                <a:spcPct val="110000"/>
              </a:lnSpc>
            </a:pPr>
            <a:r>
              <a:rPr lang="en-US" sz="1600" dirty="0" smtClean="0">
                <a:solidFill>
                  <a:schemeClr val="accent6"/>
                </a:solidFill>
              </a:rPr>
              <a:t>PBN airspace</a:t>
            </a:r>
          </a:p>
          <a:p>
            <a:pPr lvl="2">
              <a:lnSpc>
                <a:spcPct val="110000"/>
              </a:lnSpc>
            </a:pPr>
            <a:r>
              <a:rPr lang="en-US" sz="1600" dirty="0" smtClean="0">
                <a:solidFill>
                  <a:schemeClr val="accent6"/>
                </a:solidFill>
              </a:rPr>
              <a:t>ATS routes</a:t>
            </a:r>
          </a:p>
          <a:p>
            <a:pPr lvl="2">
              <a:lnSpc>
                <a:spcPct val="110000"/>
              </a:lnSpc>
            </a:pPr>
            <a:r>
              <a:rPr lang="en-US" sz="1600" dirty="0" smtClean="0">
                <a:solidFill>
                  <a:srgbClr val="00B0F0"/>
                </a:solidFill>
              </a:rPr>
              <a:t>Phase II ATS Routes</a:t>
            </a:r>
          </a:p>
          <a:p>
            <a:pPr marL="914400" lvl="2" indent="0">
              <a:lnSpc>
                <a:spcPct val="110000"/>
              </a:lnSpc>
              <a:buNone/>
            </a:pPr>
            <a:r>
              <a:rPr lang="en-US" sz="1600" i="1" dirty="0" smtClean="0">
                <a:solidFill>
                  <a:schemeClr val="accent6"/>
                </a:solidFill>
              </a:rPr>
              <a:t>Note: the third sentence </a:t>
            </a:r>
            <a:br>
              <a:rPr lang="en-US" sz="1600" i="1" dirty="0" smtClean="0">
                <a:solidFill>
                  <a:schemeClr val="accent6"/>
                </a:solidFill>
              </a:rPr>
            </a:br>
            <a:r>
              <a:rPr lang="en-US" sz="1600" i="1" dirty="0" smtClean="0">
                <a:solidFill>
                  <a:schemeClr val="accent6"/>
                </a:solidFill>
              </a:rPr>
              <a:t>of 7.9 and second sentence </a:t>
            </a:r>
            <a:br>
              <a:rPr lang="en-US" sz="1600" i="1" dirty="0" smtClean="0">
                <a:solidFill>
                  <a:schemeClr val="accent6"/>
                </a:solidFill>
              </a:rPr>
            </a:br>
            <a:r>
              <a:rPr lang="en-US" sz="1600" i="1" dirty="0" smtClean="0">
                <a:solidFill>
                  <a:schemeClr val="accent6"/>
                </a:solidFill>
              </a:rPr>
              <a:t>of 7.22 should be corrected </a:t>
            </a:r>
            <a:br>
              <a:rPr lang="en-US" sz="1600" i="1" dirty="0" smtClean="0">
                <a:solidFill>
                  <a:schemeClr val="accent6"/>
                </a:solidFill>
              </a:rPr>
            </a:br>
            <a:r>
              <a:rPr lang="en-US" sz="1600" i="1" dirty="0" smtClean="0">
                <a:solidFill>
                  <a:schemeClr val="accent6"/>
                </a:solidFill>
              </a:rPr>
              <a:t>to- ‘</a:t>
            </a:r>
            <a:r>
              <a:rPr lang="en-US" sz="1600" i="1" dirty="0" smtClean="0">
                <a:solidFill>
                  <a:srgbClr val="FF0000"/>
                </a:solidFill>
              </a:rPr>
              <a:t>PBN</a:t>
            </a:r>
            <a:r>
              <a:rPr lang="en-US" sz="1600" i="1" dirty="0" smtClean="0">
                <a:solidFill>
                  <a:schemeClr val="accent6"/>
                </a:solidFill>
              </a:rPr>
              <a:t> ATS routes…’</a:t>
            </a:r>
            <a:endParaRPr lang="en-US" sz="1600" i="1" dirty="0">
              <a:solidFill>
                <a:schemeClr val="accent6"/>
              </a:solidFill>
            </a:endParaRP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081" t="39593" r="15815" b="28588"/>
          <a:stretch/>
        </p:blipFill>
        <p:spPr bwMode="auto">
          <a:xfrm>
            <a:off x="238941" y="4441120"/>
            <a:ext cx="3744416" cy="204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flipV="1">
            <a:off x="3635896" y="2420888"/>
            <a:ext cx="93610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1159" t="26614" r="15293" b="22912"/>
          <a:stretch/>
        </p:blipFill>
        <p:spPr bwMode="auto">
          <a:xfrm>
            <a:off x="4572000" y="1844824"/>
            <a:ext cx="4572000" cy="3378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a:off x="3635896" y="3068960"/>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61122" t="55466" r="15741" b="30983"/>
          <a:stretch/>
        </p:blipFill>
        <p:spPr bwMode="auto">
          <a:xfrm>
            <a:off x="4607066" y="5301208"/>
            <a:ext cx="4572000" cy="923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a:off x="3635896" y="3356992"/>
            <a:ext cx="971170" cy="21015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73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dirty="0" smtClean="0"/>
              <a:t>8 June 2015</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8</a:t>
            </a:fld>
            <a:endParaRPr lang="en-CA"/>
          </a:p>
        </p:txBody>
      </p:sp>
      <p:sp>
        <p:nvSpPr>
          <p:cNvPr id="6" name="Title 1"/>
          <p:cNvSpPr>
            <a:spLocks noGrp="1"/>
          </p:cNvSpPr>
          <p:nvPr>
            <p:ph type="title"/>
          </p:nvPr>
        </p:nvSpPr>
        <p:spPr>
          <a:xfrm>
            <a:off x="457200" y="1052736"/>
            <a:ext cx="8229600" cy="648072"/>
          </a:xfrm>
        </p:spPr>
        <p:txBody>
          <a:bodyPr/>
          <a:lstStyle/>
          <a:p>
            <a:r>
              <a:rPr lang="en-US" dirty="0" smtClean="0"/>
              <a:t>Seamless ATM Elements</a:t>
            </a:r>
            <a:endParaRPr lang="en-GB" dirty="0"/>
          </a:p>
        </p:txBody>
      </p:sp>
      <p:sp>
        <p:nvSpPr>
          <p:cNvPr id="7" name="Content Placeholder 2"/>
          <p:cNvSpPr>
            <a:spLocks noGrp="1"/>
          </p:cNvSpPr>
          <p:nvPr>
            <p:ph idx="1"/>
          </p:nvPr>
        </p:nvSpPr>
        <p:spPr>
          <a:xfrm>
            <a:off x="457200" y="1772816"/>
            <a:ext cx="8229600" cy="4680520"/>
          </a:xfrm>
        </p:spPr>
        <p:txBody>
          <a:bodyPr>
            <a:normAutofit/>
          </a:bodyPr>
          <a:lstStyle/>
          <a:p>
            <a:pPr marL="457200" lvl="1" indent="0">
              <a:lnSpc>
                <a:spcPct val="110000"/>
              </a:lnSpc>
              <a:buNone/>
            </a:pPr>
            <a:r>
              <a:rPr lang="en-US" sz="2000" dirty="0" smtClean="0">
                <a:solidFill>
                  <a:srgbClr val="279DD8"/>
                </a:solidFill>
              </a:rPr>
              <a:t>Terminal Airspace Phase II </a:t>
            </a:r>
            <a:br>
              <a:rPr lang="en-US" sz="2000" dirty="0" smtClean="0">
                <a:solidFill>
                  <a:srgbClr val="279DD8"/>
                </a:solidFill>
              </a:rPr>
            </a:br>
            <a:r>
              <a:rPr lang="en-US" sz="2000" dirty="0" smtClean="0">
                <a:solidFill>
                  <a:srgbClr val="279DD8"/>
                </a:solidFill>
              </a:rPr>
              <a:t>(NOV 2018)</a:t>
            </a:r>
            <a:endParaRPr lang="en-US" sz="2000" dirty="0">
              <a:solidFill>
                <a:srgbClr val="279DD8"/>
              </a:solidFill>
            </a:endParaRPr>
          </a:p>
          <a:p>
            <a:pPr lvl="2">
              <a:lnSpc>
                <a:spcPct val="110000"/>
              </a:lnSpc>
            </a:pPr>
            <a:r>
              <a:rPr lang="en-US" sz="1600" dirty="0" smtClean="0">
                <a:solidFill>
                  <a:schemeClr val="accent6"/>
                </a:solidFill>
              </a:rPr>
              <a:t>Rotary Wing PBN</a:t>
            </a:r>
            <a:br>
              <a:rPr lang="en-US" sz="1600" dirty="0" smtClean="0">
                <a:solidFill>
                  <a:schemeClr val="accent6"/>
                </a:solidFill>
              </a:rPr>
            </a:br>
            <a:r>
              <a:rPr lang="en-US" sz="1600" dirty="0" smtClean="0">
                <a:solidFill>
                  <a:schemeClr val="accent6"/>
                </a:solidFill>
              </a:rPr>
              <a:t>procedures</a:t>
            </a:r>
          </a:p>
          <a:p>
            <a:pPr lvl="2">
              <a:lnSpc>
                <a:spcPct val="110000"/>
              </a:lnSpc>
            </a:pPr>
            <a:r>
              <a:rPr lang="en-US" sz="1600" dirty="0">
                <a:solidFill>
                  <a:schemeClr val="accent6"/>
                </a:solidFill>
              </a:rPr>
              <a:t>PBN </a:t>
            </a:r>
            <a:r>
              <a:rPr lang="en-US" sz="1600" dirty="0" smtClean="0">
                <a:solidFill>
                  <a:schemeClr val="accent6"/>
                </a:solidFill>
              </a:rPr>
              <a:t>SID/STAR</a:t>
            </a:r>
          </a:p>
          <a:p>
            <a:pPr lvl="2">
              <a:lnSpc>
                <a:spcPct val="110000"/>
              </a:lnSpc>
            </a:pPr>
            <a:r>
              <a:rPr lang="en-US" sz="1600" dirty="0" smtClean="0">
                <a:solidFill>
                  <a:schemeClr val="accent6"/>
                </a:solidFill>
              </a:rPr>
              <a:t>Instrument Runways </a:t>
            </a:r>
            <a:br>
              <a:rPr lang="en-US" sz="1600" dirty="0" smtClean="0">
                <a:solidFill>
                  <a:schemeClr val="accent6"/>
                </a:solidFill>
              </a:rPr>
            </a:br>
            <a:r>
              <a:rPr lang="en-US" sz="1600" dirty="0" smtClean="0">
                <a:solidFill>
                  <a:schemeClr val="accent6"/>
                </a:solidFill>
              </a:rPr>
              <a:t>with Guidance</a:t>
            </a:r>
            <a:endParaRPr lang="en-US" sz="1600" dirty="0">
              <a:solidFill>
                <a:schemeClr val="accent6"/>
              </a:solidFill>
            </a:endParaRPr>
          </a:p>
          <a:p>
            <a:pPr marL="457200" lvl="1" indent="0">
              <a:lnSpc>
                <a:spcPct val="110000"/>
              </a:lnSpc>
              <a:buNone/>
            </a:pPr>
            <a:endParaRPr lang="en-US" sz="2000" dirty="0" smtClean="0">
              <a:solidFill>
                <a:srgbClr val="279DD8"/>
              </a:solidFill>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041" t="11938" r="15574" b="46202"/>
          <a:stretch/>
        </p:blipFill>
        <p:spPr bwMode="auto">
          <a:xfrm>
            <a:off x="4575770" y="1628795"/>
            <a:ext cx="4572000" cy="2821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2460" t="19421" r="13083" b="71218"/>
          <a:stretch/>
        </p:blipFill>
        <p:spPr bwMode="auto">
          <a:xfrm>
            <a:off x="4788024" y="4509120"/>
            <a:ext cx="4355976" cy="574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flipV="1">
            <a:off x="3563888" y="2132856"/>
            <a:ext cx="93610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563888" y="2653680"/>
            <a:ext cx="1011882" cy="487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39666" y="3501008"/>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0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dirty="0" smtClean="0"/>
              <a:t>8 June 2015</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9</a:t>
            </a:fld>
            <a:endParaRPr lang="en-CA"/>
          </a:p>
        </p:txBody>
      </p:sp>
      <p:sp>
        <p:nvSpPr>
          <p:cNvPr id="6" name="Title 1"/>
          <p:cNvSpPr>
            <a:spLocks noGrp="1"/>
          </p:cNvSpPr>
          <p:nvPr>
            <p:ph type="title"/>
          </p:nvPr>
        </p:nvSpPr>
        <p:spPr>
          <a:xfrm>
            <a:off x="457200" y="1052736"/>
            <a:ext cx="8229600" cy="648072"/>
          </a:xfrm>
        </p:spPr>
        <p:txBody>
          <a:bodyPr/>
          <a:lstStyle/>
          <a:p>
            <a:r>
              <a:rPr lang="en-US" dirty="0" smtClean="0"/>
              <a:t>Seamless ATM Elements</a:t>
            </a:r>
            <a:endParaRPr lang="en-GB" dirty="0"/>
          </a:p>
        </p:txBody>
      </p:sp>
      <p:sp>
        <p:nvSpPr>
          <p:cNvPr id="7" name="Content Placeholder 2"/>
          <p:cNvSpPr>
            <a:spLocks noGrp="1"/>
          </p:cNvSpPr>
          <p:nvPr>
            <p:ph idx="1"/>
          </p:nvPr>
        </p:nvSpPr>
        <p:spPr>
          <a:xfrm>
            <a:off x="457200" y="1772816"/>
            <a:ext cx="8229600" cy="4680520"/>
          </a:xfrm>
        </p:spPr>
        <p:txBody>
          <a:bodyPr>
            <a:normAutofit fontScale="92500" lnSpcReduction="20000"/>
          </a:bodyPr>
          <a:lstStyle/>
          <a:p>
            <a:pPr marL="457200" lvl="1" indent="0">
              <a:lnSpc>
                <a:spcPct val="110000"/>
              </a:lnSpc>
              <a:spcAft>
                <a:spcPts val="600"/>
              </a:spcAft>
              <a:buNone/>
            </a:pPr>
            <a:r>
              <a:rPr lang="en-US" sz="2000" dirty="0" smtClean="0">
                <a:solidFill>
                  <a:srgbClr val="279DD8"/>
                </a:solidFill>
              </a:rPr>
              <a:t>PBN Approaches Phase II</a:t>
            </a:r>
            <a:endParaRPr lang="en-US" sz="2000" dirty="0">
              <a:solidFill>
                <a:srgbClr val="279DD8"/>
              </a:solidFill>
            </a:endParaRPr>
          </a:p>
          <a:p>
            <a:pPr lvl="2">
              <a:lnSpc>
                <a:spcPct val="110000"/>
              </a:lnSpc>
              <a:spcAft>
                <a:spcPts val="600"/>
              </a:spcAft>
            </a:pPr>
            <a:r>
              <a:rPr lang="en-US" sz="1700" dirty="0" smtClean="0">
                <a:solidFill>
                  <a:schemeClr val="accent6"/>
                </a:solidFill>
              </a:rPr>
              <a:t>Approach with </a:t>
            </a:r>
            <a:br>
              <a:rPr lang="en-US" sz="1700" dirty="0" smtClean="0">
                <a:solidFill>
                  <a:schemeClr val="accent6"/>
                </a:solidFill>
              </a:rPr>
            </a:br>
            <a:r>
              <a:rPr lang="en-US" sz="1700" dirty="0" smtClean="0">
                <a:solidFill>
                  <a:schemeClr val="accent6"/>
                </a:solidFill>
              </a:rPr>
              <a:t>Vertical Guidance (APV)</a:t>
            </a:r>
          </a:p>
          <a:p>
            <a:pPr lvl="2">
              <a:lnSpc>
                <a:spcPct val="110000"/>
              </a:lnSpc>
              <a:spcAft>
                <a:spcPts val="600"/>
              </a:spcAft>
            </a:pPr>
            <a:r>
              <a:rPr lang="en-US" sz="1700" dirty="0" smtClean="0">
                <a:solidFill>
                  <a:schemeClr val="accent6"/>
                </a:solidFill>
              </a:rPr>
              <a:t>Segregated SID/STAR </a:t>
            </a:r>
            <a:br>
              <a:rPr lang="en-US" sz="1700" dirty="0" smtClean="0">
                <a:solidFill>
                  <a:schemeClr val="accent6"/>
                </a:solidFill>
              </a:rPr>
            </a:br>
            <a:r>
              <a:rPr lang="en-US" sz="1700" dirty="0" smtClean="0">
                <a:solidFill>
                  <a:schemeClr val="accent6"/>
                </a:solidFill>
              </a:rPr>
              <a:t>for Low Speed Aircraft</a:t>
            </a:r>
          </a:p>
          <a:p>
            <a:pPr lvl="2">
              <a:lnSpc>
                <a:spcPct val="110000"/>
              </a:lnSpc>
              <a:spcAft>
                <a:spcPts val="600"/>
              </a:spcAft>
            </a:pPr>
            <a:r>
              <a:rPr lang="en-US" sz="1700" dirty="0" smtClean="0">
                <a:solidFill>
                  <a:schemeClr val="accent6"/>
                </a:solidFill>
              </a:rPr>
              <a:t>PBN-based Visual </a:t>
            </a:r>
            <a:br>
              <a:rPr lang="en-US" sz="1700" dirty="0" smtClean="0">
                <a:solidFill>
                  <a:schemeClr val="accent6"/>
                </a:solidFill>
              </a:rPr>
            </a:br>
            <a:r>
              <a:rPr lang="en-US" sz="1700" dirty="0" smtClean="0">
                <a:solidFill>
                  <a:schemeClr val="accent6"/>
                </a:solidFill>
              </a:rPr>
              <a:t>Procedures</a:t>
            </a:r>
          </a:p>
          <a:p>
            <a:pPr lvl="2">
              <a:lnSpc>
                <a:spcPct val="110000"/>
              </a:lnSpc>
              <a:spcAft>
                <a:spcPts val="600"/>
              </a:spcAft>
            </a:pPr>
            <a:r>
              <a:rPr lang="en-US" sz="1700" dirty="0" smtClean="0">
                <a:solidFill>
                  <a:schemeClr val="accent6"/>
                </a:solidFill>
              </a:rPr>
              <a:t>Holistic Planning </a:t>
            </a:r>
          </a:p>
          <a:p>
            <a:pPr marL="914400" lvl="2" indent="0">
              <a:lnSpc>
                <a:spcPct val="110000"/>
              </a:lnSpc>
              <a:spcAft>
                <a:spcPts val="600"/>
              </a:spcAft>
              <a:buNone/>
            </a:pPr>
            <a:r>
              <a:rPr lang="en-US" sz="1700" i="1" dirty="0" smtClean="0">
                <a:solidFill>
                  <a:schemeClr val="accent6"/>
                </a:solidFill>
              </a:rPr>
              <a:t>Note 1: PBN planning must take into </a:t>
            </a:r>
            <a:br>
              <a:rPr lang="en-US" sz="1700" i="1" dirty="0" smtClean="0">
                <a:solidFill>
                  <a:schemeClr val="accent6"/>
                </a:solidFill>
              </a:rPr>
            </a:br>
            <a:r>
              <a:rPr lang="en-US" sz="1700" i="1" dirty="0" smtClean="0">
                <a:solidFill>
                  <a:schemeClr val="accent6"/>
                </a:solidFill>
              </a:rPr>
              <a:t>account feedback from ATC and </a:t>
            </a:r>
            <a:br>
              <a:rPr lang="en-US" sz="1700" i="1" dirty="0" smtClean="0">
                <a:solidFill>
                  <a:schemeClr val="accent6"/>
                </a:solidFill>
              </a:rPr>
            </a:br>
            <a:r>
              <a:rPr lang="en-US" sz="1700" i="1" dirty="0" smtClean="0">
                <a:solidFill>
                  <a:schemeClr val="accent6"/>
                </a:solidFill>
              </a:rPr>
              <a:t>aerodrome operators in particular </a:t>
            </a:r>
            <a:br>
              <a:rPr lang="en-US" sz="1700" i="1" dirty="0" smtClean="0">
                <a:solidFill>
                  <a:schemeClr val="accent6"/>
                </a:solidFill>
              </a:rPr>
            </a:br>
            <a:r>
              <a:rPr lang="en-US" sz="1700" i="1" dirty="0" smtClean="0">
                <a:solidFill>
                  <a:schemeClr val="accent6"/>
                </a:solidFill>
              </a:rPr>
              <a:t>at the earliest possible stage</a:t>
            </a:r>
          </a:p>
          <a:p>
            <a:pPr marL="914400" lvl="2" indent="0">
              <a:lnSpc>
                <a:spcPct val="110000"/>
              </a:lnSpc>
              <a:buNone/>
            </a:pPr>
            <a:r>
              <a:rPr lang="en-US" sz="1700" i="1" dirty="0" smtClean="0">
                <a:solidFill>
                  <a:schemeClr val="accent6"/>
                </a:solidFill>
              </a:rPr>
              <a:t>Note 2: PBN planning must take into </a:t>
            </a:r>
            <a:br>
              <a:rPr lang="en-US" sz="1700" i="1" dirty="0" smtClean="0">
                <a:solidFill>
                  <a:schemeClr val="accent6"/>
                </a:solidFill>
              </a:rPr>
            </a:br>
            <a:r>
              <a:rPr lang="en-US" sz="1700" i="1" dirty="0" smtClean="0">
                <a:solidFill>
                  <a:schemeClr val="accent6"/>
                </a:solidFill>
              </a:rPr>
              <a:t>account Annex 15 promulgation </a:t>
            </a:r>
            <a:br>
              <a:rPr lang="en-US" sz="1700" i="1" dirty="0" smtClean="0">
                <a:solidFill>
                  <a:schemeClr val="accent6"/>
                </a:solidFill>
              </a:rPr>
            </a:br>
            <a:r>
              <a:rPr lang="en-US" sz="1700" i="1" dirty="0" smtClean="0">
                <a:solidFill>
                  <a:schemeClr val="accent6"/>
                </a:solidFill>
              </a:rPr>
              <a:t>requirements (i.e.: in accordance with </a:t>
            </a:r>
            <a:br>
              <a:rPr lang="en-US" sz="1700" i="1" dirty="0" smtClean="0">
                <a:solidFill>
                  <a:schemeClr val="accent6"/>
                </a:solidFill>
              </a:rPr>
            </a:br>
            <a:r>
              <a:rPr lang="en-US" sz="1700" i="1" dirty="0" smtClean="0">
                <a:solidFill>
                  <a:schemeClr val="accent6"/>
                </a:solidFill>
              </a:rPr>
              <a:t>AIRAC and by AIP Supplement, not NOTAM</a:t>
            </a:r>
            <a:endParaRPr lang="en-US" sz="1700" i="1" dirty="0">
              <a:solidFill>
                <a:srgbClr val="279DD8"/>
              </a:solidFill>
            </a:endParaRPr>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060" t="29054" r="15524" b="18345"/>
          <a:stretch/>
        </p:blipFill>
        <p:spPr bwMode="auto">
          <a:xfrm>
            <a:off x="4552900" y="1700808"/>
            <a:ext cx="4568763" cy="3537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3612232" y="2132856"/>
            <a:ext cx="93610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40807" y="2924944"/>
            <a:ext cx="936104"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616796" y="3577791"/>
            <a:ext cx="9315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40807" y="4113076"/>
            <a:ext cx="9120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40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01BD9EE357114084A1A197DB4FC354" ma:contentTypeVersion="5" ma:contentTypeDescription="Create a new document." ma:contentTypeScope="" ma:versionID="7e67836c0b9aba9a4c14681921e578b0">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2b0c29a6-a2e0-472b-bfb4-397922b0132f">Day 1 - Presentations</Category>
    <Type_x0020_Name xmlns="2b0c29a6-a2e0-472b-bfb4-397922b0132f">2015-PBN</Type_x0020_Name>
    <Presenter xmlns="2b0c29a6-a2e0-472b-bfb4-397922b0132f">Secretariat</Presenter>
    <Update_x0020_Date xmlns="2b0c29a6-a2e0-472b-bfb4-397922b0132f">05 Jun. 2015</Update_x0020_Date>
    <Number xmlns="2b0c29a6-a2e0-472b-bfb4-397922b0132f">1-7</Number>
  </documentManagement>
</p:properties>
</file>

<file path=customXml/itemProps1.xml><?xml version="1.0" encoding="utf-8"?>
<ds:datastoreItem xmlns:ds="http://schemas.openxmlformats.org/officeDocument/2006/customXml" ds:itemID="{0D565A35-A1E9-439C-B9CD-E7619644166C}"/>
</file>

<file path=customXml/itemProps2.xml><?xml version="1.0" encoding="utf-8"?>
<ds:datastoreItem xmlns:ds="http://schemas.openxmlformats.org/officeDocument/2006/customXml" ds:itemID="{6122BA5E-56BE-443F-B0D9-3CE4F3B1FF9A}"/>
</file>

<file path=customXml/itemProps3.xml><?xml version="1.0" encoding="utf-8"?>
<ds:datastoreItem xmlns:ds="http://schemas.openxmlformats.org/officeDocument/2006/customXml" ds:itemID="{C7DD97E4-EF57-4088-AE55-51E19085C5AB}"/>
</file>

<file path=docProps/app.xml><?xml version="1.0" encoding="utf-8"?>
<Properties xmlns="http://schemas.openxmlformats.org/officeDocument/2006/extended-properties" xmlns:vt="http://schemas.openxmlformats.org/officeDocument/2006/docPropsVTypes">
  <TotalTime>3149</TotalTime>
  <Words>1647</Words>
  <Application>Microsoft Office PowerPoint</Application>
  <PresentationFormat>On-screen Show (4:3)</PresentationFormat>
  <Paragraphs>189</Paragraphs>
  <Slides>20</Slides>
  <Notes>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1_Office Theme</vt:lpstr>
      <vt:lpstr>Regional PBN Policy</vt:lpstr>
      <vt:lpstr>Agenda</vt:lpstr>
      <vt:lpstr>Understanding Seamless ATM</vt:lpstr>
      <vt:lpstr>Understanding Seamless ATM</vt:lpstr>
      <vt:lpstr>Understanding Seamless ATM</vt:lpstr>
      <vt:lpstr>Seamless ATM Elements</vt:lpstr>
      <vt:lpstr>Seamless ATM Elements</vt:lpstr>
      <vt:lpstr>Seamless ATM Elements</vt:lpstr>
      <vt:lpstr>Seamless ATM Elements</vt:lpstr>
      <vt:lpstr>Seamless ATM Reporting and Monitoring</vt:lpstr>
      <vt:lpstr>Seamless ATM Reporting and Monitoring</vt:lpstr>
      <vt:lpstr>Implementation Challenges</vt:lpstr>
      <vt:lpstr>Implementation Challenges</vt:lpstr>
      <vt:lpstr>Implementation Challenges</vt:lpstr>
      <vt:lpstr>Implementation Challenges</vt:lpstr>
      <vt:lpstr>PowerPoint Presentation</vt:lpstr>
      <vt:lpstr>Reference Information</vt:lpstr>
      <vt:lpstr>Reference Information</vt:lpstr>
      <vt:lpstr>Reference Information</vt:lpstr>
      <vt:lpstr>Reference Information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PBN Policy</dc:title>
  <dc:creator>Lassooij, Erwin</dc:creator>
  <cp:lastModifiedBy>Wicks, Leonard</cp:lastModifiedBy>
  <cp:revision>98</cp:revision>
  <cp:lastPrinted>2015-03-09T20:46:08Z</cp:lastPrinted>
  <dcterms:created xsi:type="dcterms:W3CDTF">2014-12-11T21:15:10Z</dcterms:created>
  <dcterms:modified xsi:type="dcterms:W3CDTF">2015-03-25T05:26:48Z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0x010100EB01BD9EE357114084A1A197DB4FC354</vt:lpwstr>
  </property>
</Properties>
</file>